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59" r:id="rId3"/>
    <p:sldId id="261" r:id="rId4"/>
    <p:sldId id="291" r:id="rId5"/>
    <p:sldId id="268" r:id="rId6"/>
    <p:sldId id="273" r:id="rId7"/>
    <p:sldId id="272" r:id="rId8"/>
    <p:sldId id="274" r:id="rId9"/>
    <p:sldId id="271" r:id="rId10"/>
    <p:sldId id="269" r:id="rId11"/>
    <p:sldId id="275" r:id="rId12"/>
    <p:sldId id="276" r:id="rId13"/>
    <p:sldId id="277" r:id="rId14"/>
    <p:sldId id="278" r:id="rId15"/>
    <p:sldId id="280" r:id="rId16"/>
    <p:sldId id="279" r:id="rId17"/>
    <p:sldId id="281" r:id="rId18"/>
    <p:sldId id="282" r:id="rId19"/>
    <p:sldId id="283" r:id="rId20"/>
    <p:sldId id="308" r:id="rId21"/>
    <p:sldId id="284" r:id="rId22"/>
    <p:sldId id="285" r:id="rId23"/>
    <p:sldId id="306" r:id="rId24"/>
    <p:sldId id="307" r:id="rId25"/>
    <p:sldId id="287" r:id="rId26"/>
    <p:sldId id="288" r:id="rId27"/>
    <p:sldId id="289" r:id="rId28"/>
    <p:sldId id="290" r:id="rId29"/>
    <p:sldId id="299" r:id="rId30"/>
    <p:sldId id="292" r:id="rId31"/>
    <p:sldId id="270" r:id="rId32"/>
    <p:sldId id="293" r:id="rId33"/>
    <p:sldId id="294" r:id="rId34"/>
    <p:sldId id="295" r:id="rId35"/>
    <p:sldId id="296" r:id="rId36"/>
    <p:sldId id="297" r:id="rId37"/>
    <p:sldId id="298" r:id="rId38"/>
    <p:sldId id="301" r:id="rId39"/>
    <p:sldId id="304" r:id="rId40"/>
    <p:sldId id="305" r:id="rId41"/>
    <p:sldId id="303" r:id="rId42"/>
    <p:sldId id="302" r:id="rId43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45"/>
    </p:embeddedFont>
    <p:embeddedFont>
      <p:font typeface="Cambria Math" panose="02040503050406030204" pitchFamily="18" charset="0"/>
      <p:regular r:id="rId46"/>
    </p:embeddedFont>
    <p:embeddedFont>
      <p:font typeface="Economica" panose="020B0604020202020204" charset="0"/>
      <p:regular r:id="rId47"/>
      <p:bold r:id="rId48"/>
      <p:italic r:id="rId49"/>
      <p:boldItalic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50" autoAdjust="0"/>
    <p:restoredTop sz="94660"/>
  </p:normalViewPr>
  <p:slideViewPr>
    <p:cSldViewPr snapToGrid="0">
      <p:cViewPr varScale="1">
        <p:scale>
          <a:sx n="79" d="100"/>
          <a:sy n="79" d="100"/>
        </p:scale>
        <p:origin x="7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688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755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423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449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909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470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3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498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262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764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8a263590a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8a263590a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665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62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82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314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87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658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63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14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4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501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563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159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722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086610"/>
            <a:ext cx="3054600" cy="13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lvl="0"/>
            <a:r>
              <a:rPr lang="en-US" dirty="0"/>
              <a:t>Classification</a:t>
            </a:r>
            <a:br>
              <a:rPr lang="en-US" dirty="0"/>
            </a:br>
            <a:r>
              <a:rPr lang="en-US" dirty="0"/>
              <a:t>(Decision Tree)</a:t>
            </a:r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2445160"/>
            <a:ext cx="3054600" cy="13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ar" sz="1842" dirty="0"/>
              <a:t>by:</a:t>
            </a:r>
            <a:endParaRPr sz="1842" dirty="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ar" sz="1842" dirty="0"/>
              <a:t>Eng. Alaa Al Nissany</a:t>
            </a:r>
            <a:endParaRPr sz="1842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59ACD2-22AC-3318-0F46-2B303A69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138" y="2450343"/>
            <a:ext cx="2461846" cy="2529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202913"/>
              </p:ext>
            </p:extLst>
          </p:nvPr>
        </p:nvGraphicFramePr>
        <p:xfrm>
          <a:off x="207031" y="1056914"/>
          <a:ext cx="3947280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8301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903112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1038577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02729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54F06A-8A10-D928-F678-81EFFC298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667514"/>
              </p:ext>
            </p:extLst>
          </p:nvPr>
        </p:nvGraphicFramePr>
        <p:xfrm>
          <a:off x="4797773" y="1862670"/>
          <a:ext cx="3578580" cy="1916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9290">
                  <a:extLst>
                    <a:ext uri="{9D8B030D-6E8A-4147-A177-3AD203B41FA5}">
                      <a16:colId xmlns:a16="http://schemas.microsoft.com/office/drawing/2014/main" val="3164790895"/>
                    </a:ext>
                  </a:extLst>
                </a:gridCol>
                <a:gridCol w="1789290">
                  <a:extLst>
                    <a:ext uri="{9D8B030D-6E8A-4147-A177-3AD203B41FA5}">
                      <a16:colId xmlns:a16="http://schemas.microsoft.com/office/drawing/2014/main" val="766065743"/>
                    </a:ext>
                  </a:extLst>
                </a:gridCol>
              </a:tblGrid>
              <a:tr h="9584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148538"/>
                  </a:ext>
                </a:extLst>
              </a:tr>
              <a:tr h="958493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8425303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B12366B-D1D1-B27F-ADBE-838123A84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099" y="1969915"/>
            <a:ext cx="710919" cy="7109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97CE38-A9EA-04E4-BA04-3FB9DBA07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270" y="1734391"/>
            <a:ext cx="970564" cy="97056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FBAEDFC-5BB8-ABE6-03EA-E0FC8B8B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780"/>
            <a:ext cx="3842611" cy="8313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96229C-B47B-9719-92BD-0D6346705229}"/>
                  </a:ext>
                </a:extLst>
              </p:cNvPr>
              <p:cNvSpPr txBox="1"/>
              <p:nvPr/>
            </p:nvSpPr>
            <p:spPr>
              <a:xfrm>
                <a:off x="4261246" y="3879003"/>
                <a:ext cx="4968220" cy="655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𝐸𝑛𝑡𝑟𝑜𝑝𝑦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𝐷𝑜𝑚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𝑟𝑜𝑜𝑡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𝑟𝑜𝑜𝑡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96229C-B47B-9719-92BD-0D6346705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46" y="3879003"/>
                <a:ext cx="4968220" cy="655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A62C0F-98E8-5A57-D177-A31FC8BC41D5}"/>
                  </a:ext>
                </a:extLst>
              </p:cNvPr>
              <p:cNvSpPr txBox="1"/>
              <p:nvPr/>
            </p:nvSpPr>
            <p:spPr>
              <a:xfrm>
                <a:off x="4457346" y="4604620"/>
                <a:ext cx="4572000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𝑟𝑜𝑜𝑡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𝐷𝑜𝑔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𝑟𝑜𝑜𝑡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𝐷𝑜𝑔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𝑟𝑜𝑜𝑡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𝐶𝑎𝑡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𝑟𝑜𝑜𝑡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𝐶𝑎𝑡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]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A62C0F-98E8-5A57-D177-A31FC8BC4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346" y="4604620"/>
                <a:ext cx="4572000" cy="325282"/>
              </a:xfrm>
              <a:prstGeom prst="rect">
                <a:avLst/>
              </a:prstGeom>
              <a:blipFill>
                <a:blip r:embed="rId5"/>
                <a:stretch>
                  <a:fillRect t="-1852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E0D210E-2F7C-B63B-AA05-B43D76DDB6E8}"/>
              </a:ext>
            </a:extLst>
          </p:cNvPr>
          <p:cNvSpPr txBox="1"/>
          <p:nvPr/>
        </p:nvSpPr>
        <p:spPr>
          <a:xfrm>
            <a:off x="5220270" y="0"/>
            <a:ext cx="262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Step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CD66E0-AD39-C9D0-495E-20CC4A7EFB91}"/>
              </a:ext>
            </a:extLst>
          </p:cNvPr>
          <p:cNvSpPr txBox="1"/>
          <p:nvPr/>
        </p:nvSpPr>
        <p:spPr>
          <a:xfrm>
            <a:off x="4899378" y="646331"/>
            <a:ext cx="3578580" cy="8309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GB" sz="2400" b="1" i="0" dirty="0">
                <a:solidFill>
                  <a:srgbClr val="110729"/>
                </a:solidFill>
                <a:effectLst/>
                <a:latin typeface="Economica" panose="020B0604020202020204" charset="0"/>
              </a:rPr>
              <a:t>Calculate the Entropy of the Whole Dataset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A192439-3C8A-CD65-28BD-F39F5E0980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10</a:t>
            </a:fld>
            <a:endParaRPr lang="ar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50CAEBC-4420-89FD-0755-BB5BBA35E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21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083005"/>
              </p:ext>
            </p:extLst>
          </p:nvPr>
        </p:nvGraphicFramePr>
        <p:xfrm>
          <a:off x="207031" y="1056914"/>
          <a:ext cx="3947280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8301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903112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1038577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02729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54F06A-8A10-D928-F678-81EFFC298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322740"/>
              </p:ext>
            </p:extLst>
          </p:nvPr>
        </p:nvGraphicFramePr>
        <p:xfrm>
          <a:off x="4797773" y="1840093"/>
          <a:ext cx="3578580" cy="1916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9290">
                  <a:extLst>
                    <a:ext uri="{9D8B030D-6E8A-4147-A177-3AD203B41FA5}">
                      <a16:colId xmlns:a16="http://schemas.microsoft.com/office/drawing/2014/main" val="3164790895"/>
                    </a:ext>
                  </a:extLst>
                </a:gridCol>
                <a:gridCol w="1789290">
                  <a:extLst>
                    <a:ext uri="{9D8B030D-6E8A-4147-A177-3AD203B41FA5}">
                      <a16:colId xmlns:a16="http://schemas.microsoft.com/office/drawing/2014/main" val="766065743"/>
                    </a:ext>
                  </a:extLst>
                </a:gridCol>
              </a:tblGrid>
              <a:tr h="9584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148538"/>
                  </a:ext>
                </a:extLst>
              </a:tr>
              <a:tr h="958493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8425303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B12366B-D1D1-B27F-ADBE-838123A84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099" y="1947338"/>
            <a:ext cx="710919" cy="7109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97CE38-A9EA-04E4-BA04-3FB9DBA07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270" y="1711814"/>
            <a:ext cx="970564" cy="97056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FBAEDFC-5BB8-ABE6-03EA-E0FC8B8B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780"/>
            <a:ext cx="3842611" cy="8313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96229C-B47B-9719-92BD-0D6346705229}"/>
                  </a:ext>
                </a:extLst>
              </p:cNvPr>
              <p:cNvSpPr txBox="1"/>
              <p:nvPr/>
            </p:nvSpPr>
            <p:spPr>
              <a:xfrm>
                <a:off x="4261246" y="3856426"/>
                <a:ext cx="4968220" cy="655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𝐸𝑛𝑡𝑟𝑜𝑝𝑦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𝐷𝑜𝑚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𝑟𝑜𝑜𝑡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𝑟𝑜𝑜𝑡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96229C-B47B-9719-92BD-0D6346705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46" y="3856426"/>
                <a:ext cx="4968220" cy="655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A62C0F-98E8-5A57-D177-A31FC8BC41D5}"/>
                  </a:ext>
                </a:extLst>
              </p:cNvPr>
              <p:cNvSpPr txBox="1"/>
              <p:nvPr/>
            </p:nvSpPr>
            <p:spPr>
              <a:xfrm>
                <a:off x="4457346" y="4582043"/>
                <a:ext cx="4572000" cy="400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=−[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] = 0.97986875665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A62C0F-98E8-5A57-D177-A31FC8BC4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346" y="4582043"/>
                <a:ext cx="4572000" cy="400046"/>
              </a:xfrm>
              <a:prstGeom prst="rect">
                <a:avLst/>
              </a:prstGeom>
              <a:blipFill>
                <a:blip r:embed="rId5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E67DE95-5BE3-4132-92D5-723CF7B1E9C7}"/>
              </a:ext>
            </a:extLst>
          </p:cNvPr>
          <p:cNvSpPr txBox="1"/>
          <p:nvPr/>
        </p:nvSpPr>
        <p:spPr>
          <a:xfrm>
            <a:off x="5220270" y="8042"/>
            <a:ext cx="262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Step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4C0745-DB1A-F624-D066-5EDDE7CA517D}"/>
              </a:ext>
            </a:extLst>
          </p:cNvPr>
          <p:cNvSpPr txBox="1"/>
          <p:nvPr/>
        </p:nvSpPr>
        <p:spPr>
          <a:xfrm>
            <a:off x="4899378" y="646331"/>
            <a:ext cx="3578580" cy="8309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GB" sz="2400" b="1" i="0" dirty="0">
                <a:solidFill>
                  <a:srgbClr val="110729"/>
                </a:solidFill>
                <a:effectLst/>
                <a:latin typeface="Economica" panose="020B0604020202020204" charset="0"/>
              </a:rPr>
              <a:t>Calculate the Entropy of the Whole Dataset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AE290-11A7-80BB-A157-995067F59A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11</a:t>
            </a:fld>
            <a:endParaRPr lang="a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D362CE-E091-37B1-AFFC-784E5CA63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9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48672"/>
              </p:ext>
            </p:extLst>
          </p:nvPr>
        </p:nvGraphicFramePr>
        <p:xfrm>
          <a:off x="207031" y="1056914"/>
          <a:ext cx="3947280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8301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903112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1038577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02729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54F06A-8A10-D928-F678-81EFFC298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471966"/>
              </p:ext>
            </p:extLst>
          </p:nvPr>
        </p:nvGraphicFramePr>
        <p:xfrm>
          <a:off x="4797773" y="1682045"/>
          <a:ext cx="3578580" cy="22279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4645">
                  <a:extLst>
                    <a:ext uri="{9D8B030D-6E8A-4147-A177-3AD203B41FA5}">
                      <a16:colId xmlns:a16="http://schemas.microsoft.com/office/drawing/2014/main" val="408342987"/>
                    </a:ext>
                  </a:extLst>
                </a:gridCol>
                <a:gridCol w="894645">
                  <a:extLst>
                    <a:ext uri="{9D8B030D-6E8A-4147-A177-3AD203B41FA5}">
                      <a16:colId xmlns:a16="http://schemas.microsoft.com/office/drawing/2014/main" val="3164790895"/>
                    </a:ext>
                  </a:extLst>
                </a:gridCol>
                <a:gridCol w="894645">
                  <a:extLst>
                    <a:ext uri="{9D8B030D-6E8A-4147-A177-3AD203B41FA5}">
                      <a16:colId xmlns:a16="http://schemas.microsoft.com/office/drawing/2014/main" val="766065743"/>
                    </a:ext>
                  </a:extLst>
                </a:gridCol>
                <a:gridCol w="894645">
                  <a:extLst>
                    <a:ext uri="{9D8B030D-6E8A-4147-A177-3AD203B41FA5}">
                      <a16:colId xmlns:a16="http://schemas.microsoft.com/office/drawing/2014/main" val="3871301070"/>
                    </a:ext>
                  </a:extLst>
                </a:gridCol>
              </a:tblGrid>
              <a:tr h="468266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Color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i="0" u="none" strike="noStrike" cap="none" dirty="0">
                        <a:solidFill>
                          <a:srgbClr val="110729"/>
                        </a:solidFill>
                        <a:effectLst/>
                        <a:latin typeface="Economica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i="0" u="none" strike="noStrike" cap="none" dirty="0">
                        <a:solidFill>
                          <a:srgbClr val="110729"/>
                        </a:solidFill>
                        <a:effectLst/>
                        <a:latin typeface="Economica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148538"/>
                  </a:ext>
                </a:extLst>
              </a:tr>
              <a:tr h="586577"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Brown</a:t>
                      </a:r>
                      <a:endParaRPr lang="en-US" sz="2400" b="0" i="0" u="none" strike="noStrike" cap="none" dirty="0">
                        <a:solidFill>
                          <a:srgbClr val="110729"/>
                        </a:solidFill>
                        <a:effectLst/>
                        <a:latin typeface="Economica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253036"/>
                  </a:ext>
                </a:extLst>
              </a:tr>
              <a:tr h="58657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Black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337120"/>
                  </a:ext>
                </a:extLst>
              </a:tr>
              <a:tr h="58657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Gold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7546802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B12366B-D1D1-B27F-ADBE-838123A84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713" y="1533719"/>
            <a:ext cx="575260" cy="57526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FBAEDFC-5BB8-ABE6-03EA-E0FC8B8B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780"/>
            <a:ext cx="3842611" cy="8313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96229C-B47B-9719-92BD-0D6346705229}"/>
                  </a:ext>
                </a:extLst>
              </p:cNvPr>
              <p:cNvSpPr txBox="1"/>
              <p:nvPr/>
            </p:nvSpPr>
            <p:spPr>
              <a:xfrm>
                <a:off x="4346228" y="4008001"/>
                <a:ext cx="4768100" cy="8003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𝐷𝑜𝑚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96229C-B47B-9719-92BD-0D6346705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228" y="4008001"/>
                <a:ext cx="4768100" cy="800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C50A74F-4A22-9070-81F4-36AC4B515C61}"/>
              </a:ext>
            </a:extLst>
          </p:cNvPr>
          <p:cNvSpPr txBox="1"/>
          <p:nvPr/>
        </p:nvSpPr>
        <p:spPr>
          <a:xfrm>
            <a:off x="5272189" y="14680"/>
            <a:ext cx="262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Step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9A85B-B7E2-358B-D41A-5AB8B4AE13F1}"/>
              </a:ext>
            </a:extLst>
          </p:cNvPr>
          <p:cNvSpPr txBox="1"/>
          <p:nvPr/>
        </p:nvSpPr>
        <p:spPr>
          <a:xfrm>
            <a:off x="4899378" y="646331"/>
            <a:ext cx="3578580" cy="8309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GB" sz="2400" b="1" i="0" dirty="0">
                <a:solidFill>
                  <a:srgbClr val="110729"/>
                </a:solidFill>
                <a:effectLst/>
                <a:latin typeface="Economica" panose="020B0604020202020204" charset="0"/>
              </a:rPr>
              <a:t>Calculate Information Gain for “Colour” Feature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97CE38-A9EA-04E4-BA04-3FB9DBA07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052" y="1399628"/>
            <a:ext cx="710919" cy="71091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9AD55-4344-AA58-3002-03DC373C63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12</a:t>
            </a:fld>
            <a:endParaRPr lang="a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FF721D-3662-019A-FB9D-CB52BDB6E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1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196140"/>
              </p:ext>
            </p:extLst>
          </p:nvPr>
        </p:nvGraphicFramePr>
        <p:xfrm>
          <a:off x="207031" y="1056914"/>
          <a:ext cx="3947280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8301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903112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1038577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02729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54F06A-8A10-D928-F678-81EFFC298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85733"/>
              </p:ext>
            </p:extLst>
          </p:nvPr>
        </p:nvGraphicFramePr>
        <p:xfrm>
          <a:off x="4797773" y="1682045"/>
          <a:ext cx="3578580" cy="22279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4645">
                  <a:extLst>
                    <a:ext uri="{9D8B030D-6E8A-4147-A177-3AD203B41FA5}">
                      <a16:colId xmlns:a16="http://schemas.microsoft.com/office/drawing/2014/main" val="408342987"/>
                    </a:ext>
                  </a:extLst>
                </a:gridCol>
                <a:gridCol w="894645">
                  <a:extLst>
                    <a:ext uri="{9D8B030D-6E8A-4147-A177-3AD203B41FA5}">
                      <a16:colId xmlns:a16="http://schemas.microsoft.com/office/drawing/2014/main" val="3164790895"/>
                    </a:ext>
                  </a:extLst>
                </a:gridCol>
                <a:gridCol w="894645">
                  <a:extLst>
                    <a:ext uri="{9D8B030D-6E8A-4147-A177-3AD203B41FA5}">
                      <a16:colId xmlns:a16="http://schemas.microsoft.com/office/drawing/2014/main" val="766065743"/>
                    </a:ext>
                  </a:extLst>
                </a:gridCol>
                <a:gridCol w="894645">
                  <a:extLst>
                    <a:ext uri="{9D8B030D-6E8A-4147-A177-3AD203B41FA5}">
                      <a16:colId xmlns:a16="http://schemas.microsoft.com/office/drawing/2014/main" val="3871301070"/>
                    </a:ext>
                  </a:extLst>
                </a:gridCol>
              </a:tblGrid>
              <a:tr h="468266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Color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i="0" u="none" strike="noStrike" cap="none" dirty="0">
                        <a:solidFill>
                          <a:srgbClr val="110729"/>
                        </a:solidFill>
                        <a:effectLst/>
                        <a:latin typeface="Economica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i="0" u="none" strike="noStrike" cap="none" dirty="0">
                        <a:solidFill>
                          <a:srgbClr val="110729"/>
                        </a:solidFill>
                        <a:effectLst/>
                        <a:latin typeface="Economica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148538"/>
                  </a:ext>
                </a:extLst>
              </a:tr>
              <a:tr h="586577"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Brown</a:t>
                      </a:r>
                      <a:endParaRPr lang="en-US" sz="2400" b="0" i="0" u="none" strike="noStrike" cap="none" dirty="0">
                        <a:solidFill>
                          <a:srgbClr val="110729"/>
                        </a:solidFill>
                        <a:effectLst/>
                        <a:latin typeface="Economica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253036"/>
                  </a:ext>
                </a:extLst>
              </a:tr>
              <a:tr h="58657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Black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337120"/>
                  </a:ext>
                </a:extLst>
              </a:tr>
              <a:tr h="58657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Gold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7546802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B12366B-D1D1-B27F-ADBE-838123A84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713" y="1533719"/>
            <a:ext cx="575260" cy="57526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FBAEDFC-5BB8-ABE6-03EA-E0FC8B8B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780"/>
            <a:ext cx="3842611" cy="8313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96229C-B47B-9719-92BD-0D6346705229}"/>
                  </a:ext>
                </a:extLst>
              </p:cNvPr>
              <p:cNvSpPr txBox="1"/>
              <p:nvPr/>
            </p:nvSpPr>
            <p:spPr>
              <a:xfrm>
                <a:off x="4402669" y="4008001"/>
                <a:ext cx="4989689" cy="9358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𝐶𝑜𝑙𝑜𝑟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𝐸𝑛𝑡𝑟𝑜𝑝𝑦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𝑟𝑜𝑜𝑡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𝐸𝑛𝑡𝑟𝑜𝑝𝑦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𝐵𝑟𝑜𝑤𝑛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1600" dirty="0"/>
                  <a:t> +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𝐸𝑛𝑡𝑟𝑜𝑝𝑦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𝑙𝑎𝑐𝑘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1600" dirty="0"/>
                  <a:t>+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𝐸𝑛𝑡𝑟𝑜𝑝𝑦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𝐺𝑜𝑙𝑑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1600" dirty="0"/>
                  <a:t>]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96229C-B47B-9719-92BD-0D6346705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669" y="4008001"/>
                <a:ext cx="4989689" cy="935897"/>
              </a:xfrm>
              <a:prstGeom prst="rect">
                <a:avLst/>
              </a:prstGeom>
              <a:blipFill>
                <a:blip r:embed="rId4"/>
                <a:stretch>
                  <a:fillRect l="-1343"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C50A74F-4A22-9070-81F4-36AC4B515C61}"/>
              </a:ext>
            </a:extLst>
          </p:cNvPr>
          <p:cNvSpPr txBox="1"/>
          <p:nvPr/>
        </p:nvSpPr>
        <p:spPr>
          <a:xfrm>
            <a:off x="5272189" y="14680"/>
            <a:ext cx="262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Step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9A85B-B7E2-358B-D41A-5AB8B4AE13F1}"/>
              </a:ext>
            </a:extLst>
          </p:cNvPr>
          <p:cNvSpPr txBox="1"/>
          <p:nvPr/>
        </p:nvSpPr>
        <p:spPr>
          <a:xfrm>
            <a:off x="4899378" y="646331"/>
            <a:ext cx="3578580" cy="8309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GB" sz="2400" b="1" i="0" dirty="0">
                <a:solidFill>
                  <a:srgbClr val="110729"/>
                </a:solidFill>
                <a:effectLst/>
                <a:latin typeface="Economica" panose="020B0604020202020204" charset="0"/>
              </a:rPr>
              <a:t>Calculate Information Gain for “Colour” Feature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97CE38-A9EA-04E4-BA04-3FB9DBA07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052" y="1399628"/>
            <a:ext cx="710919" cy="7109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FC740-CF4B-0430-7155-1015FEE673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13</a:t>
            </a:fld>
            <a:endParaRPr lang="a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559CEE-5E03-7B65-82F4-EE840633A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2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036507"/>
              </p:ext>
            </p:extLst>
          </p:nvPr>
        </p:nvGraphicFramePr>
        <p:xfrm>
          <a:off x="207031" y="1056914"/>
          <a:ext cx="3947280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8301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903112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1038577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02729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54F06A-8A10-D928-F678-81EFFC298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510632"/>
              </p:ext>
            </p:extLst>
          </p:nvPr>
        </p:nvGraphicFramePr>
        <p:xfrm>
          <a:off x="4797773" y="1682045"/>
          <a:ext cx="3578580" cy="22279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4645">
                  <a:extLst>
                    <a:ext uri="{9D8B030D-6E8A-4147-A177-3AD203B41FA5}">
                      <a16:colId xmlns:a16="http://schemas.microsoft.com/office/drawing/2014/main" val="408342987"/>
                    </a:ext>
                  </a:extLst>
                </a:gridCol>
                <a:gridCol w="894645">
                  <a:extLst>
                    <a:ext uri="{9D8B030D-6E8A-4147-A177-3AD203B41FA5}">
                      <a16:colId xmlns:a16="http://schemas.microsoft.com/office/drawing/2014/main" val="3164790895"/>
                    </a:ext>
                  </a:extLst>
                </a:gridCol>
                <a:gridCol w="894645">
                  <a:extLst>
                    <a:ext uri="{9D8B030D-6E8A-4147-A177-3AD203B41FA5}">
                      <a16:colId xmlns:a16="http://schemas.microsoft.com/office/drawing/2014/main" val="766065743"/>
                    </a:ext>
                  </a:extLst>
                </a:gridCol>
                <a:gridCol w="894645">
                  <a:extLst>
                    <a:ext uri="{9D8B030D-6E8A-4147-A177-3AD203B41FA5}">
                      <a16:colId xmlns:a16="http://schemas.microsoft.com/office/drawing/2014/main" val="3871301070"/>
                    </a:ext>
                  </a:extLst>
                </a:gridCol>
              </a:tblGrid>
              <a:tr h="468266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Color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i="0" u="none" strike="noStrike" cap="none" dirty="0">
                        <a:solidFill>
                          <a:srgbClr val="110729"/>
                        </a:solidFill>
                        <a:effectLst/>
                        <a:latin typeface="Economica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i="0" u="none" strike="noStrike" cap="none" dirty="0">
                        <a:solidFill>
                          <a:srgbClr val="110729"/>
                        </a:solidFill>
                        <a:effectLst/>
                        <a:latin typeface="Economica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148538"/>
                  </a:ext>
                </a:extLst>
              </a:tr>
              <a:tr h="586577"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Brown</a:t>
                      </a:r>
                      <a:endParaRPr lang="en-US" sz="2400" b="0" i="0" u="none" strike="noStrike" cap="none" dirty="0">
                        <a:solidFill>
                          <a:srgbClr val="110729"/>
                        </a:solidFill>
                        <a:effectLst/>
                        <a:latin typeface="Economica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253036"/>
                  </a:ext>
                </a:extLst>
              </a:tr>
              <a:tr h="58657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Black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337120"/>
                  </a:ext>
                </a:extLst>
              </a:tr>
              <a:tr h="58657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Gold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7546802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B12366B-D1D1-B27F-ADBE-838123A84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713" y="1533719"/>
            <a:ext cx="575260" cy="57526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FBAEDFC-5BB8-ABE6-03EA-E0FC8B8B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780"/>
            <a:ext cx="3842611" cy="8313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96229C-B47B-9719-92BD-0D6346705229}"/>
                  </a:ext>
                </a:extLst>
              </p:cNvPr>
              <p:cNvSpPr txBox="1"/>
              <p:nvPr/>
            </p:nvSpPr>
            <p:spPr>
              <a:xfrm>
                <a:off x="4402669" y="4008001"/>
                <a:ext cx="4989689" cy="699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𝐶𝑜𝑙𝑜𝑟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97986875665</m:t>
                    </m:r>
                    <m:r>
                      <a:rPr lang="en-US" sz="160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SY" sz="1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918295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</a:rPr>
                  <a:t>+</a:t>
                </a:r>
                <a:r>
                  <a:rPr lang="en-US" sz="16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SY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</a:rPr>
                  <a:t>+</a:t>
                </a:r>
                <a:r>
                  <a:rPr lang="en-US" sz="16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sz="1600" i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</a:rPr>
                  <a:t>]</a:t>
                </a:r>
                <a:r>
                  <a:rPr lang="en-US" sz="16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Cambria Math" panose="02040503050406030204" pitchFamily="18" charset="0"/>
                  </a:rPr>
                  <a:t>=</a:t>
                </a:r>
                <a:r>
                  <a:rPr lang="en-US" sz="16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Cambria Math" panose="02040503050406030204" pitchFamily="18" charset="0"/>
                  </a:rPr>
                  <a:t>0.0207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96229C-B47B-9719-92BD-0D6346705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669" y="4008001"/>
                <a:ext cx="4989689" cy="699872"/>
              </a:xfrm>
              <a:prstGeom prst="rect">
                <a:avLst/>
              </a:prstGeom>
              <a:blipFill>
                <a:blip r:embed="rId4"/>
                <a:stretch>
                  <a:fillRect l="-1343" t="-2609" b="-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C50A74F-4A22-9070-81F4-36AC4B515C61}"/>
              </a:ext>
            </a:extLst>
          </p:cNvPr>
          <p:cNvSpPr txBox="1"/>
          <p:nvPr/>
        </p:nvSpPr>
        <p:spPr>
          <a:xfrm>
            <a:off x="5272189" y="14680"/>
            <a:ext cx="262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Step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9A85B-B7E2-358B-D41A-5AB8B4AE13F1}"/>
              </a:ext>
            </a:extLst>
          </p:cNvPr>
          <p:cNvSpPr txBox="1"/>
          <p:nvPr/>
        </p:nvSpPr>
        <p:spPr>
          <a:xfrm>
            <a:off x="4899378" y="646331"/>
            <a:ext cx="3578580" cy="8309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GB" sz="2400" b="1" i="0" dirty="0">
                <a:solidFill>
                  <a:srgbClr val="110729"/>
                </a:solidFill>
                <a:effectLst/>
                <a:latin typeface="Economica" panose="020B0604020202020204" charset="0"/>
              </a:rPr>
              <a:t>Calculate Information Gain for “Colour” Feature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97CE38-A9EA-04E4-BA04-3FB9DBA07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052" y="1399628"/>
            <a:ext cx="710919" cy="7109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7915D-B550-A8A7-AAF2-2485918707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14</a:t>
            </a:fld>
            <a:endParaRPr lang="a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664C6-0AD0-EBB8-052D-6E3BC7FCF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01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911377"/>
              </p:ext>
            </p:extLst>
          </p:nvPr>
        </p:nvGraphicFramePr>
        <p:xfrm>
          <a:off x="207031" y="1056914"/>
          <a:ext cx="3947280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8301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903112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1038577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02729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54F06A-8A10-D928-F678-81EFFC298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164299"/>
              </p:ext>
            </p:extLst>
          </p:nvPr>
        </p:nvGraphicFramePr>
        <p:xfrm>
          <a:off x="4402669" y="1682045"/>
          <a:ext cx="3973684" cy="22279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421">
                  <a:extLst>
                    <a:ext uri="{9D8B030D-6E8A-4147-A177-3AD203B41FA5}">
                      <a16:colId xmlns:a16="http://schemas.microsoft.com/office/drawing/2014/main" val="408342987"/>
                    </a:ext>
                  </a:extLst>
                </a:gridCol>
                <a:gridCol w="993421">
                  <a:extLst>
                    <a:ext uri="{9D8B030D-6E8A-4147-A177-3AD203B41FA5}">
                      <a16:colId xmlns:a16="http://schemas.microsoft.com/office/drawing/2014/main" val="3164790895"/>
                    </a:ext>
                  </a:extLst>
                </a:gridCol>
                <a:gridCol w="993421">
                  <a:extLst>
                    <a:ext uri="{9D8B030D-6E8A-4147-A177-3AD203B41FA5}">
                      <a16:colId xmlns:a16="http://schemas.microsoft.com/office/drawing/2014/main" val="766065743"/>
                    </a:ext>
                  </a:extLst>
                </a:gridCol>
                <a:gridCol w="993421">
                  <a:extLst>
                    <a:ext uri="{9D8B030D-6E8A-4147-A177-3AD203B41FA5}">
                      <a16:colId xmlns:a16="http://schemas.microsoft.com/office/drawing/2014/main" val="3871301070"/>
                    </a:ext>
                  </a:extLst>
                </a:gridCol>
              </a:tblGrid>
              <a:tr h="468266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Size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i="0" u="none" strike="noStrike" cap="none" dirty="0">
                        <a:solidFill>
                          <a:srgbClr val="110729"/>
                        </a:solidFill>
                        <a:effectLst/>
                        <a:latin typeface="Economica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i="0" u="none" strike="noStrike" cap="none" dirty="0">
                        <a:solidFill>
                          <a:srgbClr val="110729"/>
                        </a:solidFill>
                        <a:effectLst/>
                        <a:latin typeface="Economica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148538"/>
                  </a:ext>
                </a:extLst>
              </a:tr>
              <a:tr h="586577"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Small</a:t>
                      </a:r>
                      <a:endParaRPr lang="en-US" sz="2400" b="0" i="0" u="none" strike="noStrike" cap="none" dirty="0">
                        <a:solidFill>
                          <a:srgbClr val="110729"/>
                        </a:solidFill>
                        <a:effectLst/>
                        <a:latin typeface="Economica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253036"/>
                  </a:ext>
                </a:extLst>
              </a:tr>
              <a:tr h="58657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Medium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337120"/>
                  </a:ext>
                </a:extLst>
              </a:tr>
              <a:tr h="58657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Large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7546802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B12366B-D1D1-B27F-ADBE-838123A84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800" y="1533719"/>
            <a:ext cx="575260" cy="57526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FBAEDFC-5BB8-ABE6-03EA-E0FC8B8B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780"/>
            <a:ext cx="3842611" cy="8313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50A74F-4A22-9070-81F4-36AC4B515C61}"/>
              </a:ext>
            </a:extLst>
          </p:cNvPr>
          <p:cNvSpPr txBox="1"/>
          <p:nvPr/>
        </p:nvSpPr>
        <p:spPr>
          <a:xfrm>
            <a:off x="5272189" y="14680"/>
            <a:ext cx="262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Step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9A85B-B7E2-358B-D41A-5AB8B4AE13F1}"/>
              </a:ext>
            </a:extLst>
          </p:cNvPr>
          <p:cNvSpPr txBox="1"/>
          <p:nvPr/>
        </p:nvSpPr>
        <p:spPr>
          <a:xfrm>
            <a:off x="4899378" y="646331"/>
            <a:ext cx="3578580" cy="8309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GB" sz="2400" b="1" i="0" dirty="0">
                <a:solidFill>
                  <a:srgbClr val="110729"/>
                </a:solidFill>
                <a:effectLst/>
                <a:latin typeface="Economica" panose="020B0604020202020204" charset="0"/>
              </a:rPr>
              <a:t>Calculate Information Gain for “Size” Feature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97CE38-A9EA-04E4-BA04-3FB9DBA07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116" y="1399628"/>
            <a:ext cx="710919" cy="7109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035ABD-7304-4882-1A33-1BBE96B297D2}"/>
                  </a:ext>
                </a:extLst>
              </p:cNvPr>
              <p:cNvSpPr txBox="1"/>
              <p:nvPr/>
            </p:nvSpPr>
            <p:spPr>
              <a:xfrm>
                <a:off x="4402669" y="4008001"/>
                <a:ext cx="4989689" cy="9404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𝑆𝑖𝑧𝑒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𝐸𝑛𝑡𝑟𝑜𝑝𝑦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𝑟𝑜𝑜𝑡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𝐸𝑛𝑡𝑟𝑜𝑝𝑦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𝑆𝑚𝑎𝑙𝑙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1600" dirty="0"/>
                  <a:t>+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𝐸𝑛𝑡𝑟𝑜𝑝𝑦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𝑀𝑒𝑑𝑖𝑢𝑚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1600" dirty="0"/>
                  <a:t>+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𝐸𝑛𝑡𝑟𝑜𝑝𝑦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𝐿𝑎𝑟𝑔𝑒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1600" dirty="0"/>
                  <a:t>]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035ABD-7304-4882-1A33-1BBE96B29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669" y="4008001"/>
                <a:ext cx="4989689" cy="940450"/>
              </a:xfrm>
              <a:prstGeom prst="rect">
                <a:avLst/>
              </a:prstGeom>
              <a:blipFill>
                <a:blip r:embed="rId5"/>
                <a:stretch>
                  <a:fillRect l="-1343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E51D8-2F5C-6670-0433-BCE80361AD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15</a:t>
            </a:fld>
            <a:endParaRPr lang="a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EED31B-CA6D-DFE5-327C-4B4EF062E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00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224978"/>
              </p:ext>
            </p:extLst>
          </p:nvPr>
        </p:nvGraphicFramePr>
        <p:xfrm>
          <a:off x="207031" y="1056914"/>
          <a:ext cx="3947280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8301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903112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1038577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02729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54F06A-8A10-D928-F678-81EFFC298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814629"/>
              </p:ext>
            </p:extLst>
          </p:nvPr>
        </p:nvGraphicFramePr>
        <p:xfrm>
          <a:off x="4402669" y="1682045"/>
          <a:ext cx="3973684" cy="22279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421">
                  <a:extLst>
                    <a:ext uri="{9D8B030D-6E8A-4147-A177-3AD203B41FA5}">
                      <a16:colId xmlns:a16="http://schemas.microsoft.com/office/drawing/2014/main" val="408342987"/>
                    </a:ext>
                  </a:extLst>
                </a:gridCol>
                <a:gridCol w="993421">
                  <a:extLst>
                    <a:ext uri="{9D8B030D-6E8A-4147-A177-3AD203B41FA5}">
                      <a16:colId xmlns:a16="http://schemas.microsoft.com/office/drawing/2014/main" val="3164790895"/>
                    </a:ext>
                  </a:extLst>
                </a:gridCol>
                <a:gridCol w="993421">
                  <a:extLst>
                    <a:ext uri="{9D8B030D-6E8A-4147-A177-3AD203B41FA5}">
                      <a16:colId xmlns:a16="http://schemas.microsoft.com/office/drawing/2014/main" val="766065743"/>
                    </a:ext>
                  </a:extLst>
                </a:gridCol>
                <a:gridCol w="993421">
                  <a:extLst>
                    <a:ext uri="{9D8B030D-6E8A-4147-A177-3AD203B41FA5}">
                      <a16:colId xmlns:a16="http://schemas.microsoft.com/office/drawing/2014/main" val="3871301070"/>
                    </a:ext>
                  </a:extLst>
                </a:gridCol>
              </a:tblGrid>
              <a:tr h="468266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Size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i="0" u="none" strike="noStrike" cap="none" dirty="0">
                        <a:solidFill>
                          <a:srgbClr val="110729"/>
                        </a:solidFill>
                        <a:effectLst/>
                        <a:latin typeface="Economica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i="0" u="none" strike="noStrike" cap="none" dirty="0">
                        <a:solidFill>
                          <a:srgbClr val="110729"/>
                        </a:solidFill>
                        <a:effectLst/>
                        <a:latin typeface="Economica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148538"/>
                  </a:ext>
                </a:extLst>
              </a:tr>
              <a:tr h="586577"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Small</a:t>
                      </a:r>
                      <a:endParaRPr lang="en-US" sz="2400" b="0" i="0" u="none" strike="noStrike" cap="none" dirty="0">
                        <a:solidFill>
                          <a:srgbClr val="110729"/>
                        </a:solidFill>
                        <a:effectLst/>
                        <a:latin typeface="Economica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253036"/>
                  </a:ext>
                </a:extLst>
              </a:tr>
              <a:tr h="58657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Medium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337120"/>
                  </a:ext>
                </a:extLst>
              </a:tr>
              <a:tr h="58657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Large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7546802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B12366B-D1D1-B27F-ADBE-838123A84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800" y="1533719"/>
            <a:ext cx="575260" cy="57526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FBAEDFC-5BB8-ABE6-03EA-E0FC8B8B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780"/>
            <a:ext cx="3842611" cy="8313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50A74F-4A22-9070-81F4-36AC4B515C61}"/>
              </a:ext>
            </a:extLst>
          </p:cNvPr>
          <p:cNvSpPr txBox="1"/>
          <p:nvPr/>
        </p:nvSpPr>
        <p:spPr>
          <a:xfrm>
            <a:off x="5272189" y="14680"/>
            <a:ext cx="262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Step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9A85B-B7E2-358B-D41A-5AB8B4AE13F1}"/>
              </a:ext>
            </a:extLst>
          </p:cNvPr>
          <p:cNvSpPr txBox="1"/>
          <p:nvPr/>
        </p:nvSpPr>
        <p:spPr>
          <a:xfrm>
            <a:off x="4899378" y="646331"/>
            <a:ext cx="3578580" cy="8309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GB" sz="2400" b="1" i="0" dirty="0">
                <a:solidFill>
                  <a:srgbClr val="110729"/>
                </a:solidFill>
                <a:effectLst/>
                <a:latin typeface="Economica" panose="020B0604020202020204" charset="0"/>
              </a:rPr>
              <a:t>Calculate Information Gain for “Size” Feature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97CE38-A9EA-04E4-BA04-3FB9DBA07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116" y="1399628"/>
            <a:ext cx="710919" cy="7109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035ABD-7304-4882-1A33-1BBE96B297D2}"/>
                  </a:ext>
                </a:extLst>
              </p:cNvPr>
              <p:cNvSpPr txBox="1"/>
              <p:nvPr/>
            </p:nvSpPr>
            <p:spPr>
              <a:xfrm>
                <a:off x="4285709" y="4008001"/>
                <a:ext cx="4989689" cy="6963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𝑆𝑖𝑧𝑒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97986875665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9709</m:t>
                    </m:r>
                  </m:oMath>
                </a14:m>
                <a:r>
                  <a:rPr lang="en-US" sz="1600" dirty="0"/>
                  <a:t> +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/>
                  <a:t>+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9183</m:t>
                    </m:r>
                  </m:oMath>
                </a14:m>
                <a:r>
                  <a:rPr lang="en-US" sz="1600" dirty="0"/>
                  <a:t>]= </a:t>
                </a:r>
                <a:r>
                  <a:rPr lang="en-US" sz="1600" dirty="0">
                    <a:latin typeface="Cambria Math" panose="02040503050406030204" pitchFamily="18" charset="0"/>
                  </a:rPr>
                  <a:t>0.34575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035ABD-7304-4882-1A33-1BBE96B29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709" y="4008001"/>
                <a:ext cx="4989689" cy="696344"/>
              </a:xfrm>
              <a:prstGeom prst="rect">
                <a:avLst/>
              </a:prstGeom>
              <a:blipFill>
                <a:blip r:embed="rId5"/>
                <a:stretch>
                  <a:fillRect l="-1343" t="-1739" b="-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1E06C-F915-770B-5D76-9E41A1DC07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16</a:t>
            </a:fld>
            <a:endParaRPr lang="a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B87CB6-5EF0-09E2-C0DD-C9DDB5E27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84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306830"/>
              </p:ext>
            </p:extLst>
          </p:nvPr>
        </p:nvGraphicFramePr>
        <p:xfrm>
          <a:off x="207031" y="1056914"/>
          <a:ext cx="3947280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8301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903112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1038577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02729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54F06A-8A10-D928-F678-81EFFC298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532007"/>
              </p:ext>
            </p:extLst>
          </p:nvPr>
        </p:nvGraphicFramePr>
        <p:xfrm>
          <a:off x="4554285" y="1682045"/>
          <a:ext cx="4109152" cy="22279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7288">
                  <a:extLst>
                    <a:ext uri="{9D8B030D-6E8A-4147-A177-3AD203B41FA5}">
                      <a16:colId xmlns:a16="http://schemas.microsoft.com/office/drawing/2014/main" val="408342987"/>
                    </a:ext>
                  </a:extLst>
                </a:gridCol>
                <a:gridCol w="1027288">
                  <a:extLst>
                    <a:ext uri="{9D8B030D-6E8A-4147-A177-3AD203B41FA5}">
                      <a16:colId xmlns:a16="http://schemas.microsoft.com/office/drawing/2014/main" val="3164790895"/>
                    </a:ext>
                  </a:extLst>
                </a:gridCol>
                <a:gridCol w="1027288">
                  <a:extLst>
                    <a:ext uri="{9D8B030D-6E8A-4147-A177-3AD203B41FA5}">
                      <a16:colId xmlns:a16="http://schemas.microsoft.com/office/drawing/2014/main" val="766065743"/>
                    </a:ext>
                  </a:extLst>
                </a:gridCol>
                <a:gridCol w="1027288">
                  <a:extLst>
                    <a:ext uri="{9D8B030D-6E8A-4147-A177-3AD203B41FA5}">
                      <a16:colId xmlns:a16="http://schemas.microsoft.com/office/drawing/2014/main" val="3871301070"/>
                    </a:ext>
                  </a:extLst>
                </a:gridCol>
              </a:tblGrid>
              <a:tr h="468266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i="0" u="none" strike="noStrike" cap="none" dirty="0">
                        <a:solidFill>
                          <a:srgbClr val="110729"/>
                        </a:solidFill>
                        <a:effectLst/>
                        <a:latin typeface="Economica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i="0" u="none" strike="noStrike" cap="none" dirty="0">
                        <a:solidFill>
                          <a:srgbClr val="110729"/>
                        </a:solidFill>
                        <a:effectLst/>
                        <a:latin typeface="Economica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148538"/>
                  </a:ext>
                </a:extLst>
              </a:tr>
              <a:tr h="586577"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Low</a:t>
                      </a:r>
                      <a:endParaRPr lang="en-US" sz="2400" b="0" i="0" u="none" strike="noStrike" cap="none" dirty="0">
                        <a:solidFill>
                          <a:srgbClr val="110729"/>
                        </a:solidFill>
                        <a:effectLst/>
                        <a:latin typeface="Economica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253036"/>
                  </a:ext>
                </a:extLst>
              </a:tr>
              <a:tr h="58657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Medium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337120"/>
                  </a:ext>
                </a:extLst>
              </a:tr>
              <a:tr h="58657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High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7546802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B12366B-D1D1-B27F-ADBE-838123A84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151" y="1533719"/>
            <a:ext cx="575260" cy="57526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FBAEDFC-5BB8-ABE6-03EA-E0FC8B8B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780"/>
            <a:ext cx="3842611" cy="8313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50A74F-4A22-9070-81F4-36AC4B515C61}"/>
              </a:ext>
            </a:extLst>
          </p:cNvPr>
          <p:cNvSpPr txBox="1"/>
          <p:nvPr/>
        </p:nvSpPr>
        <p:spPr>
          <a:xfrm>
            <a:off x="5272189" y="14680"/>
            <a:ext cx="262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Step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9A85B-B7E2-358B-D41A-5AB8B4AE13F1}"/>
              </a:ext>
            </a:extLst>
          </p:cNvPr>
          <p:cNvSpPr txBox="1"/>
          <p:nvPr/>
        </p:nvSpPr>
        <p:spPr>
          <a:xfrm>
            <a:off x="4899378" y="646331"/>
            <a:ext cx="3578580" cy="8309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GB" sz="2400" b="1" i="0" dirty="0">
                <a:solidFill>
                  <a:srgbClr val="110729"/>
                </a:solidFill>
                <a:effectLst/>
                <a:latin typeface="Economica" panose="020B0604020202020204" charset="0"/>
              </a:rPr>
              <a:t>Calculate Information Gain for “Cuteness” Feature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97CE38-A9EA-04E4-BA04-3FB9DBA07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178" y="1399628"/>
            <a:ext cx="710919" cy="7109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78971F-95A6-42BB-9917-06DA69F60C85}"/>
                  </a:ext>
                </a:extLst>
              </p:cNvPr>
              <p:cNvSpPr txBox="1"/>
              <p:nvPr/>
            </p:nvSpPr>
            <p:spPr>
              <a:xfrm>
                <a:off x="4402669" y="4008001"/>
                <a:ext cx="4989689" cy="9404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𝐶𝑢𝑡𝑒𝑛𝑒𝑠𝑠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𝐸𝑛𝑡𝑟𝑜𝑝𝑦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𝑟𝑜𝑜𝑡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𝐸𝑛𝑡𝑟𝑜𝑝𝑦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𝐿𝑜𝑤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1600" dirty="0"/>
                  <a:t> +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𝐸𝑛𝑡𝑟𝑜𝑝𝑦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𝑀𝑒𝑑𝑖𝑢𝑚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1600" dirty="0"/>
                  <a:t>+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𝐸𝑛𝑡𝑟𝑜𝑝𝑦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𝐻𝑖𝑔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1600" dirty="0"/>
                  <a:t>]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78971F-95A6-42BB-9917-06DA69F60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669" y="4008001"/>
                <a:ext cx="4989689" cy="940450"/>
              </a:xfrm>
              <a:prstGeom prst="rect">
                <a:avLst/>
              </a:prstGeom>
              <a:blipFill>
                <a:blip r:embed="rId5"/>
                <a:stretch>
                  <a:fillRect l="-1343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98D5-3D15-D44A-F565-DFE3DE3481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17</a:t>
            </a:fld>
            <a:endParaRPr lang="a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33D396-D6D5-143D-AFAD-F301456E32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30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07031" y="1056914"/>
          <a:ext cx="3947280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8301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903112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1038577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02729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54F06A-8A10-D928-F678-81EFFC298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622116"/>
              </p:ext>
            </p:extLst>
          </p:nvPr>
        </p:nvGraphicFramePr>
        <p:xfrm>
          <a:off x="4554287" y="1682045"/>
          <a:ext cx="4109152" cy="22279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7288">
                  <a:extLst>
                    <a:ext uri="{9D8B030D-6E8A-4147-A177-3AD203B41FA5}">
                      <a16:colId xmlns:a16="http://schemas.microsoft.com/office/drawing/2014/main" val="408342987"/>
                    </a:ext>
                  </a:extLst>
                </a:gridCol>
                <a:gridCol w="1027288">
                  <a:extLst>
                    <a:ext uri="{9D8B030D-6E8A-4147-A177-3AD203B41FA5}">
                      <a16:colId xmlns:a16="http://schemas.microsoft.com/office/drawing/2014/main" val="3164790895"/>
                    </a:ext>
                  </a:extLst>
                </a:gridCol>
                <a:gridCol w="1027288">
                  <a:extLst>
                    <a:ext uri="{9D8B030D-6E8A-4147-A177-3AD203B41FA5}">
                      <a16:colId xmlns:a16="http://schemas.microsoft.com/office/drawing/2014/main" val="766065743"/>
                    </a:ext>
                  </a:extLst>
                </a:gridCol>
                <a:gridCol w="1027288">
                  <a:extLst>
                    <a:ext uri="{9D8B030D-6E8A-4147-A177-3AD203B41FA5}">
                      <a16:colId xmlns:a16="http://schemas.microsoft.com/office/drawing/2014/main" val="3871301070"/>
                    </a:ext>
                  </a:extLst>
                </a:gridCol>
              </a:tblGrid>
              <a:tr h="468266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i="0" u="none" strike="noStrike" cap="none" dirty="0">
                        <a:solidFill>
                          <a:srgbClr val="110729"/>
                        </a:solidFill>
                        <a:effectLst/>
                        <a:latin typeface="Economica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i="0" u="none" strike="noStrike" cap="none" dirty="0">
                        <a:solidFill>
                          <a:srgbClr val="110729"/>
                        </a:solidFill>
                        <a:effectLst/>
                        <a:latin typeface="Economica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148538"/>
                  </a:ext>
                </a:extLst>
              </a:tr>
              <a:tr h="586577"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Low</a:t>
                      </a:r>
                      <a:endParaRPr lang="en-US" sz="2400" b="0" i="0" u="none" strike="noStrike" cap="none" dirty="0">
                        <a:solidFill>
                          <a:srgbClr val="110729"/>
                        </a:solidFill>
                        <a:effectLst/>
                        <a:latin typeface="Economica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253036"/>
                  </a:ext>
                </a:extLst>
              </a:tr>
              <a:tr h="58657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Medium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337120"/>
                  </a:ext>
                </a:extLst>
              </a:tr>
              <a:tr h="58657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High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rgbClr val="110729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7546802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B12366B-D1D1-B27F-ADBE-838123A84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153" y="1533719"/>
            <a:ext cx="575260" cy="57526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FBAEDFC-5BB8-ABE6-03EA-E0FC8B8B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780"/>
            <a:ext cx="3842611" cy="8313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50A74F-4A22-9070-81F4-36AC4B515C61}"/>
              </a:ext>
            </a:extLst>
          </p:cNvPr>
          <p:cNvSpPr txBox="1"/>
          <p:nvPr/>
        </p:nvSpPr>
        <p:spPr>
          <a:xfrm>
            <a:off x="5272189" y="14680"/>
            <a:ext cx="262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Step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9A85B-B7E2-358B-D41A-5AB8B4AE13F1}"/>
              </a:ext>
            </a:extLst>
          </p:cNvPr>
          <p:cNvSpPr txBox="1"/>
          <p:nvPr/>
        </p:nvSpPr>
        <p:spPr>
          <a:xfrm>
            <a:off x="4899378" y="646331"/>
            <a:ext cx="3578580" cy="8309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GB" sz="2400" b="1" i="0" dirty="0">
                <a:solidFill>
                  <a:srgbClr val="110729"/>
                </a:solidFill>
                <a:effectLst/>
                <a:latin typeface="Economica" panose="020B0604020202020204" charset="0"/>
              </a:rPr>
              <a:t>Calculate Information Gain for “Cuteness” Feature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97CE38-A9EA-04E4-BA04-3FB9DBA07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180" y="1399628"/>
            <a:ext cx="710919" cy="7109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78971F-95A6-42BB-9917-06DA69F60C85}"/>
                  </a:ext>
                </a:extLst>
              </p:cNvPr>
              <p:cNvSpPr txBox="1"/>
              <p:nvPr/>
            </p:nvSpPr>
            <p:spPr>
              <a:xfrm>
                <a:off x="4402669" y="4008001"/>
                <a:ext cx="4989689" cy="699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𝐶𝑢𝑡𝑒𝑛𝑒𝑠𝑠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97986875665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/>
                  <a:t>+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9709</m:t>
                    </m:r>
                  </m:oMath>
                </a14:m>
                <a:r>
                  <a:rPr lang="en-US" sz="1600" dirty="0"/>
                  <a:t>+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600" dirty="0"/>
                  <a:t>]= </a:t>
                </a:r>
                <a:r>
                  <a:rPr lang="en-US" sz="1600" dirty="0">
                    <a:latin typeface="Cambria Math" panose="02040503050406030204" pitchFamily="18" charset="0"/>
                  </a:rPr>
                  <a:t>0.0753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78971F-95A6-42BB-9917-06DA69F60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669" y="4008001"/>
                <a:ext cx="4989689" cy="699872"/>
              </a:xfrm>
              <a:prstGeom prst="rect">
                <a:avLst/>
              </a:prstGeom>
              <a:blipFill>
                <a:blip r:embed="rId5"/>
                <a:stretch>
                  <a:fillRect l="-1343" t="-1739" b="-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C8F0A-0431-1D53-D7F3-B96FF45F38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18</a:t>
            </a:fld>
            <a:endParaRPr lang="a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1E35CF-FA1D-5533-8236-7F91FD86D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14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07031" y="1056914"/>
          <a:ext cx="3947280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8301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903112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1038577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02729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4FBAEDFC-5BB8-ABE6-03EA-E0FC8B8B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780"/>
            <a:ext cx="3842611" cy="8313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50A74F-4A22-9070-81F4-36AC4B515C61}"/>
              </a:ext>
            </a:extLst>
          </p:cNvPr>
          <p:cNvSpPr txBox="1"/>
          <p:nvPr/>
        </p:nvSpPr>
        <p:spPr>
          <a:xfrm>
            <a:off x="5272189" y="14680"/>
            <a:ext cx="262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Step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9A85B-B7E2-358B-D41A-5AB8B4AE13F1}"/>
              </a:ext>
            </a:extLst>
          </p:cNvPr>
          <p:cNvSpPr txBox="1"/>
          <p:nvPr/>
        </p:nvSpPr>
        <p:spPr>
          <a:xfrm>
            <a:off x="4899378" y="646331"/>
            <a:ext cx="3578580" cy="120032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GB" sz="2400" b="1" i="0" dirty="0">
                <a:solidFill>
                  <a:srgbClr val="110729"/>
                </a:solidFill>
                <a:effectLst/>
                <a:latin typeface="Economica" panose="020B0604020202020204" charset="0"/>
              </a:rPr>
              <a:t>Split the Data on the Feature that have the maximum Information Gain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A07DE47-2AD1-2C9C-9394-CA6D4A244436}"/>
              </a:ext>
            </a:extLst>
          </p:cNvPr>
          <p:cNvSpPr/>
          <p:nvPr/>
        </p:nvSpPr>
        <p:spPr>
          <a:xfrm>
            <a:off x="6028426" y="2820768"/>
            <a:ext cx="1274330" cy="1274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0" dirty="0">
                <a:solidFill>
                  <a:schemeClr val="bg1"/>
                </a:solidFill>
                <a:effectLst/>
                <a:latin typeface="Economica" panose="020B0604020202020204" charset="0"/>
              </a:rPr>
              <a:t>Size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79381774-4BB5-C71A-78AC-1A49D5DF1F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19</a:t>
            </a:fld>
            <a:endParaRPr lang="ar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A274C61-EFCF-0FC1-6EF2-8BEC27947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E0DF7795-1C6D-E143-EAC4-C8CDCFCDA579}"/>
              </a:ext>
            </a:extLst>
          </p:cNvPr>
          <p:cNvSpPr/>
          <p:nvPr/>
        </p:nvSpPr>
        <p:spPr>
          <a:xfrm>
            <a:off x="4283834" y="2816099"/>
            <a:ext cx="1274330" cy="1274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Economica" panose="020B0604020202020204" charset="0"/>
              </a:rPr>
              <a:t>Color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93E3CF9-4C6D-9458-2940-AADFA26776C2}"/>
              </a:ext>
            </a:extLst>
          </p:cNvPr>
          <p:cNvSpPr/>
          <p:nvPr/>
        </p:nvSpPr>
        <p:spPr>
          <a:xfrm>
            <a:off x="7778719" y="2816099"/>
            <a:ext cx="1274330" cy="1274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0" dirty="0">
                <a:solidFill>
                  <a:schemeClr val="bg1"/>
                </a:solidFill>
                <a:effectLst/>
                <a:latin typeface="Economica" panose="020B0604020202020204" charset="0"/>
              </a:rPr>
              <a:t>Cuteness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4DFF3B-900A-BFD8-4EBA-013C6E8D04CE}"/>
              </a:ext>
            </a:extLst>
          </p:cNvPr>
          <p:cNvSpPr txBox="1"/>
          <p:nvPr/>
        </p:nvSpPr>
        <p:spPr>
          <a:xfrm>
            <a:off x="8022129" y="3642210"/>
            <a:ext cx="7875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</a:rPr>
              <a:t>0.0753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2B865C8-4FD6-6CF8-3824-734510A17BB5}"/>
              </a:ext>
            </a:extLst>
          </p:cNvPr>
          <p:cNvSpPr txBox="1"/>
          <p:nvPr/>
        </p:nvSpPr>
        <p:spPr>
          <a:xfrm>
            <a:off x="6246292" y="3642210"/>
            <a:ext cx="8385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</a:rPr>
              <a:t>0.34575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0EF371-9891-2826-99E5-438ED6BBF28F}"/>
              </a:ext>
            </a:extLst>
          </p:cNvPr>
          <p:cNvSpPr txBox="1"/>
          <p:nvPr/>
        </p:nvSpPr>
        <p:spPr>
          <a:xfrm>
            <a:off x="4535989" y="3642210"/>
            <a:ext cx="7700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</a:rPr>
              <a:t>0.0207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582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3371700" y="390775"/>
            <a:ext cx="2553000" cy="812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Machine Learning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305263" y="1783075"/>
            <a:ext cx="2553000" cy="575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dirty="0">
                <a:latin typeface="Open Sans"/>
                <a:ea typeface="Open Sans"/>
                <a:cs typeface="Open Sans"/>
                <a:sym typeface="Open Sans"/>
              </a:rPr>
              <a:t>Supervised Learning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3365763" y="1783075"/>
            <a:ext cx="2553000" cy="575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Unsupervised Learning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6285738" y="1783075"/>
            <a:ext cx="2553000" cy="575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Reinforcement Learning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367725" y="2530025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Classification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367725" y="3123400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dirty="0">
                <a:latin typeface="Open Sans"/>
                <a:ea typeface="Open Sans"/>
                <a:cs typeface="Open Sans"/>
                <a:sym typeface="Open Sans"/>
              </a:rPr>
              <a:t>Regression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367725" y="3708925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Ranking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3508125" y="2530025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Clustering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3508125" y="3123400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Anomaly Detection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3508125" y="3708925"/>
            <a:ext cx="2115900" cy="5751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dirty="0">
                <a:latin typeface="Open Sans"/>
                <a:ea typeface="Open Sans"/>
                <a:cs typeface="Open Sans"/>
                <a:sym typeface="Open Sans"/>
              </a:rPr>
              <a:t>Dimensionality reduction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6434025" y="2533950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Q-Learning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6434025" y="3127325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DQN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3" name="Google Shape;103;p16"/>
          <p:cNvCxnSpPr/>
          <p:nvPr/>
        </p:nvCxnSpPr>
        <p:spPr>
          <a:xfrm flipH="1">
            <a:off x="1567400" y="1382200"/>
            <a:ext cx="60018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6"/>
          <p:cNvCxnSpPr>
            <a:endCxn id="94" idx="0"/>
          </p:cNvCxnSpPr>
          <p:nvPr/>
        </p:nvCxnSpPr>
        <p:spPr>
          <a:xfrm>
            <a:off x="7562238" y="1382275"/>
            <a:ext cx="0" cy="4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105;p16"/>
          <p:cNvCxnSpPr>
            <a:endCxn id="92" idx="0"/>
          </p:cNvCxnSpPr>
          <p:nvPr/>
        </p:nvCxnSpPr>
        <p:spPr>
          <a:xfrm flipH="1">
            <a:off x="1581763" y="1386175"/>
            <a:ext cx="120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16"/>
          <p:cNvCxnSpPr>
            <a:stCxn id="91" idx="2"/>
            <a:endCxn id="93" idx="0"/>
          </p:cNvCxnSpPr>
          <p:nvPr/>
        </p:nvCxnSpPr>
        <p:spPr>
          <a:xfrm flipH="1">
            <a:off x="4642200" y="1202875"/>
            <a:ext cx="6000" cy="58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74211D-3B33-5BE7-1002-E0C39E122D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</a:t>
            </a:fld>
            <a:endParaRPr lang="a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E9B7C0-2D66-E7BF-4613-0429784F1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07031" y="1056914"/>
          <a:ext cx="3947280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8301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903112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1038577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02729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4FBAEDFC-5BB8-ABE6-03EA-E0FC8B8B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780"/>
            <a:ext cx="3842611" cy="8313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50A74F-4A22-9070-81F4-36AC4B515C61}"/>
              </a:ext>
            </a:extLst>
          </p:cNvPr>
          <p:cNvSpPr txBox="1"/>
          <p:nvPr/>
        </p:nvSpPr>
        <p:spPr>
          <a:xfrm>
            <a:off x="5272189" y="14680"/>
            <a:ext cx="262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Step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9A85B-B7E2-358B-D41A-5AB8B4AE13F1}"/>
              </a:ext>
            </a:extLst>
          </p:cNvPr>
          <p:cNvSpPr txBox="1"/>
          <p:nvPr/>
        </p:nvSpPr>
        <p:spPr>
          <a:xfrm>
            <a:off x="4899378" y="646331"/>
            <a:ext cx="3578580" cy="120032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GB" sz="2400" b="1" i="0" dirty="0">
                <a:solidFill>
                  <a:srgbClr val="110729"/>
                </a:solidFill>
                <a:effectLst/>
                <a:latin typeface="Economica" panose="020B0604020202020204" charset="0"/>
              </a:rPr>
              <a:t>Split the Data on the Feature that have the maximum Information Gain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A07DE47-2AD1-2C9C-9394-CA6D4A244436}"/>
              </a:ext>
            </a:extLst>
          </p:cNvPr>
          <p:cNvSpPr/>
          <p:nvPr/>
        </p:nvSpPr>
        <p:spPr>
          <a:xfrm>
            <a:off x="6016394" y="2062783"/>
            <a:ext cx="1274330" cy="1274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0" dirty="0">
                <a:solidFill>
                  <a:schemeClr val="bg1"/>
                </a:solidFill>
                <a:effectLst/>
                <a:latin typeface="Economica" panose="020B0604020202020204" charset="0"/>
              </a:rPr>
              <a:t>Size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31744D-33B1-95E8-0D14-9F69B40A2768}"/>
              </a:ext>
            </a:extLst>
          </p:cNvPr>
          <p:cNvSpPr/>
          <p:nvPr/>
        </p:nvSpPr>
        <p:spPr>
          <a:xfrm>
            <a:off x="4271802" y="3729542"/>
            <a:ext cx="1274330" cy="1274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conomica" panose="020B0604020202020204" charset="0"/>
              </a:rPr>
              <a:t>Small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FFA27A-5F36-7B39-D017-A445199758AE}"/>
              </a:ext>
            </a:extLst>
          </p:cNvPr>
          <p:cNvSpPr/>
          <p:nvPr/>
        </p:nvSpPr>
        <p:spPr>
          <a:xfrm>
            <a:off x="7760986" y="3729542"/>
            <a:ext cx="1274330" cy="1274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conomica" panose="020B0604020202020204" charset="0"/>
              </a:rPr>
              <a:t>Large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3C1DC4-EDB2-121B-88D7-1982B3D0D24C}"/>
              </a:ext>
            </a:extLst>
          </p:cNvPr>
          <p:cNvSpPr/>
          <p:nvPr/>
        </p:nvSpPr>
        <p:spPr>
          <a:xfrm>
            <a:off x="6016394" y="3729542"/>
            <a:ext cx="1274330" cy="1274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conomica" panose="020B0604020202020204" charset="0"/>
              </a:rPr>
              <a:t>Medium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45AAF9-D7E7-8603-0EA5-58BA4B302D5F}"/>
              </a:ext>
            </a:extLst>
          </p:cNvPr>
          <p:cNvCxnSpPr>
            <a:cxnSpLocks/>
            <a:stCxn id="6" idx="4"/>
            <a:endCxn id="13" idx="0"/>
          </p:cNvCxnSpPr>
          <p:nvPr/>
        </p:nvCxnSpPr>
        <p:spPr>
          <a:xfrm>
            <a:off x="6653559" y="3337113"/>
            <a:ext cx="0" cy="39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A261CF-DC0C-A541-4840-E2E5A65A3103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5359511" y="3150492"/>
            <a:ext cx="843504" cy="765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8F0F2A-74CF-9571-C5EC-D88448AA8150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7104103" y="3150492"/>
            <a:ext cx="843504" cy="765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79381774-4BB5-C71A-78AC-1A49D5DF1F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20</a:t>
            </a:fld>
            <a:endParaRPr lang="ar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A274C61-EFCF-0FC1-6EF2-8BEC27947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9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358557"/>
              </p:ext>
            </p:extLst>
          </p:nvPr>
        </p:nvGraphicFramePr>
        <p:xfrm>
          <a:off x="207031" y="1056914"/>
          <a:ext cx="3947280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8301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903112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1038577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02729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4FBAEDFC-5BB8-ABE6-03EA-E0FC8B8B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780"/>
            <a:ext cx="3842611" cy="8313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50A74F-4A22-9070-81F4-36AC4B515C61}"/>
              </a:ext>
            </a:extLst>
          </p:cNvPr>
          <p:cNvSpPr txBox="1"/>
          <p:nvPr/>
        </p:nvSpPr>
        <p:spPr>
          <a:xfrm>
            <a:off x="5272189" y="14680"/>
            <a:ext cx="262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Step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9A85B-B7E2-358B-D41A-5AB8B4AE13F1}"/>
              </a:ext>
            </a:extLst>
          </p:cNvPr>
          <p:cNvSpPr txBox="1"/>
          <p:nvPr/>
        </p:nvSpPr>
        <p:spPr>
          <a:xfrm>
            <a:off x="4899378" y="646331"/>
            <a:ext cx="3578580" cy="8309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GB" sz="2400" b="1" i="0" dirty="0">
                <a:solidFill>
                  <a:srgbClr val="110729"/>
                </a:solidFill>
                <a:effectLst/>
                <a:latin typeface="Economica" panose="020B0604020202020204" charset="0"/>
              </a:rPr>
              <a:t>Lets repeat all the previous steps on Every node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A07DE47-2AD1-2C9C-9394-CA6D4A244436}"/>
              </a:ext>
            </a:extLst>
          </p:cNvPr>
          <p:cNvSpPr/>
          <p:nvPr/>
        </p:nvSpPr>
        <p:spPr>
          <a:xfrm>
            <a:off x="6016394" y="1733170"/>
            <a:ext cx="1274330" cy="127433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i="0" dirty="0">
                <a:solidFill>
                  <a:schemeClr val="bg1"/>
                </a:solidFill>
                <a:effectLst/>
                <a:latin typeface="Economica" panose="020B0604020202020204" charset="0"/>
              </a:rPr>
              <a:t>Size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31744D-33B1-95E8-0D14-9F69B40A2768}"/>
              </a:ext>
            </a:extLst>
          </p:cNvPr>
          <p:cNvSpPr/>
          <p:nvPr/>
        </p:nvSpPr>
        <p:spPr>
          <a:xfrm>
            <a:off x="4271802" y="3399929"/>
            <a:ext cx="1274330" cy="1274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conomica" panose="020B0604020202020204" charset="0"/>
              </a:rPr>
              <a:t>Small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FFA27A-5F36-7B39-D017-A445199758AE}"/>
              </a:ext>
            </a:extLst>
          </p:cNvPr>
          <p:cNvSpPr/>
          <p:nvPr/>
        </p:nvSpPr>
        <p:spPr>
          <a:xfrm>
            <a:off x="7760986" y="3399929"/>
            <a:ext cx="1274330" cy="127433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conomica" panose="020B0604020202020204" charset="0"/>
              </a:rPr>
              <a:t>Large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3C1DC4-EDB2-121B-88D7-1982B3D0D24C}"/>
              </a:ext>
            </a:extLst>
          </p:cNvPr>
          <p:cNvSpPr/>
          <p:nvPr/>
        </p:nvSpPr>
        <p:spPr>
          <a:xfrm>
            <a:off x="6016394" y="3399929"/>
            <a:ext cx="1274330" cy="127433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conomica" panose="020B0604020202020204" charset="0"/>
              </a:rPr>
              <a:t>Medium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45AAF9-D7E7-8603-0EA5-58BA4B302D5F}"/>
              </a:ext>
            </a:extLst>
          </p:cNvPr>
          <p:cNvCxnSpPr>
            <a:cxnSpLocks/>
            <a:stCxn id="6" idx="4"/>
            <a:endCxn id="13" idx="0"/>
          </p:cNvCxnSpPr>
          <p:nvPr/>
        </p:nvCxnSpPr>
        <p:spPr>
          <a:xfrm>
            <a:off x="6653559" y="3007500"/>
            <a:ext cx="0" cy="39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A261CF-DC0C-A541-4840-E2E5A65A3103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5359511" y="2820879"/>
            <a:ext cx="843504" cy="765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8F0F2A-74CF-9571-C5EC-D88448AA8150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7104103" y="2820879"/>
            <a:ext cx="843504" cy="765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23359-31A6-EA6A-D888-BAE9DA91C0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21</a:t>
            </a:fld>
            <a:endParaRPr lang="a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BD95C5-B9ED-8EF5-C84F-656DC149B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71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51860"/>
              </p:ext>
            </p:extLst>
          </p:nvPr>
        </p:nvGraphicFramePr>
        <p:xfrm>
          <a:off x="4154311" y="942564"/>
          <a:ext cx="2908703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8301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903112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102729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4FBAEDFC-5BB8-ABE6-03EA-E0FC8B8B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780"/>
            <a:ext cx="3842611" cy="8313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50A74F-4A22-9070-81F4-36AC4B515C61}"/>
              </a:ext>
            </a:extLst>
          </p:cNvPr>
          <p:cNvSpPr txBox="1"/>
          <p:nvPr/>
        </p:nvSpPr>
        <p:spPr>
          <a:xfrm>
            <a:off x="3273074" y="111264"/>
            <a:ext cx="262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Step 6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31744D-33B1-95E8-0D14-9F69B40A2768}"/>
              </a:ext>
            </a:extLst>
          </p:cNvPr>
          <p:cNvSpPr/>
          <p:nvPr/>
        </p:nvSpPr>
        <p:spPr>
          <a:xfrm>
            <a:off x="2367116" y="1219799"/>
            <a:ext cx="1274330" cy="1274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conomica" panose="020B0604020202020204" charset="0"/>
              </a:rPr>
              <a:t>Small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5A00-246B-B439-E3AE-9BE125A00A25}"/>
                  </a:ext>
                </a:extLst>
              </p:cNvPr>
              <p:cNvSpPr txBox="1"/>
              <p:nvPr/>
            </p:nvSpPr>
            <p:spPr>
              <a:xfrm>
                <a:off x="404037" y="2956333"/>
                <a:ext cx="8367823" cy="7201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𝐶𝑜𝑙𝑜𝑟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𝑆𝑚𝑎𝑙𝑙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9709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𝐸𝑛𝑡𝑟𝑜𝑝𝑦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𝐵𝑟𝑜𝑤𝑛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𝑆𝑚𝑎𝑙𝑙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+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𝐸𝑛𝑡𝑟𝑜𝑝𝑦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𝑙𝑎𝑐𝑘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𝑆𝑚𝑎𝑙𝑙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+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𝐸𝑛𝑡𝑟𝑜𝑝𝑦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𝐺𝑜𝑙𝑑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𝑆𝑚𝑎𝑙𝑙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] = </a:t>
                </a:r>
                <a:r>
                  <a:rPr lang="en-US" sz="1600" dirty="0">
                    <a:latin typeface="Cambria Math" panose="02040503050406030204" pitchFamily="18" charset="0"/>
                  </a:rPr>
                  <a:t>0.1709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5A00-246B-B439-E3AE-9BE125A00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37" y="2956333"/>
                <a:ext cx="8367823" cy="720197"/>
              </a:xfrm>
              <a:prstGeom prst="rect">
                <a:avLst/>
              </a:prstGeom>
              <a:blipFill>
                <a:blip r:embed="rId3"/>
                <a:stretch>
                  <a:fillRect l="-801" t="-2542" b="-5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3B1ECD-E3F8-85D3-F27E-8915951B24DC}"/>
                  </a:ext>
                </a:extLst>
              </p:cNvPr>
              <p:cNvSpPr txBox="1"/>
              <p:nvPr/>
            </p:nvSpPr>
            <p:spPr>
              <a:xfrm>
                <a:off x="404037" y="3778635"/>
                <a:ext cx="8367823" cy="7201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𝐶𝑢𝑡𝑒𝑛𝑒𝑠𝑠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𝑆𝑚𝑎𝑙𝑙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9709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𝐸𝑛𝑡𝑟𝑜𝑝𝑦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𝐿𝑜𝑤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𝑆𝑚𝑎𝑙𝑙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+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𝐸𝑛𝑡𝑟𝑜𝑝𝑦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𝑀𝑒𝑑𝑖𝑢𝑚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𝑆𝑚𝑎𝑙𝑙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+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𝐸𝑛𝑡𝑟𝑜𝑝𝑦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𝐻𝑖𝑔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𝑆𝑚𝑎𝑙𝑙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] = </a:t>
                </a:r>
                <a:r>
                  <a:rPr lang="en-US" sz="1600" dirty="0">
                    <a:latin typeface="Cambria Math" panose="02040503050406030204" pitchFamily="18" charset="0"/>
                  </a:rPr>
                  <a:t>0.02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3B1ECD-E3F8-85D3-F27E-8915951B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37" y="3778635"/>
                <a:ext cx="8367823" cy="720197"/>
              </a:xfrm>
              <a:prstGeom prst="rect">
                <a:avLst/>
              </a:prstGeom>
              <a:blipFill>
                <a:blip r:embed="rId4"/>
                <a:stretch>
                  <a:fillRect l="-801" t="-2542" r="-291" b="-5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A3EAF49-C134-8CA6-D342-9343769E7B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22</a:t>
            </a:fld>
            <a:endParaRPr lang="a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C7F5EB-CCAE-4815-6229-0A8798B44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4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FBAEDFC-5BB8-ABE6-03EA-E0FC8B8B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780"/>
            <a:ext cx="3842611" cy="8313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50A74F-4A22-9070-81F4-36AC4B515C61}"/>
              </a:ext>
            </a:extLst>
          </p:cNvPr>
          <p:cNvSpPr txBox="1"/>
          <p:nvPr/>
        </p:nvSpPr>
        <p:spPr>
          <a:xfrm>
            <a:off x="3273074" y="111264"/>
            <a:ext cx="262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Step 6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A3EAF49-C134-8CA6-D342-9343769E7B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23</a:t>
            </a:fld>
            <a:endParaRPr lang="a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C7F5EB-CCAE-4815-6229-0A8798B44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79C8D8-997D-A314-A1AD-F17AE265E280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5022544" y="1464446"/>
            <a:ext cx="496140" cy="3345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F6920AB-FB3B-BFD4-5614-15E15607774C}"/>
              </a:ext>
            </a:extLst>
          </p:cNvPr>
          <p:cNvGrpSpPr/>
          <p:nvPr/>
        </p:nvGrpSpPr>
        <p:grpSpPr>
          <a:xfrm>
            <a:off x="3096254" y="1612369"/>
            <a:ext cx="2998384" cy="3396420"/>
            <a:chOff x="3096254" y="1612369"/>
            <a:chExt cx="2998384" cy="339642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4DB6B07-B56C-F926-1FC8-CFB375EA4B2E}"/>
                </a:ext>
              </a:extLst>
            </p:cNvPr>
            <p:cNvGrpSpPr/>
            <p:nvPr/>
          </p:nvGrpSpPr>
          <p:grpSpPr>
            <a:xfrm>
              <a:off x="3096254" y="1612369"/>
              <a:ext cx="2998384" cy="3396420"/>
              <a:chOff x="3096254" y="1612369"/>
              <a:chExt cx="2998384" cy="339642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531744D-33B1-95E8-0D14-9F69B40A2768}"/>
                  </a:ext>
                </a:extLst>
              </p:cNvPr>
              <p:cNvSpPr/>
              <p:nvPr/>
            </p:nvSpPr>
            <p:spPr>
              <a:xfrm>
                <a:off x="3934835" y="1612369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Small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5D6451B1-B409-5073-AC6F-ADD203F3AC65}"/>
                  </a:ext>
                </a:extLst>
              </p:cNvPr>
              <p:cNvCxnSpPr>
                <a:cxnSpLocks/>
                <a:stCxn id="7" idx="5"/>
                <a:endCxn id="15" idx="0"/>
              </p:cNvCxnSpPr>
              <p:nvPr/>
            </p:nvCxnSpPr>
            <p:spPr>
              <a:xfrm>
                <a:off x="5022544" y="2700078"/>
                <a:ext cx="434929" cy="3244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86204C3-B8F7-4771-F9B9-8F4BB1ABAFD0}"/>
                  </a:ext>
                </a:extLst>
              </p:cNvPr>
              <p:cNvSpPr/>
              <p:nvPr/>
            </p:nvSpPr>
            <p:spPr>
              <a:xfrm>
                <a:off x="3096254" y="2984842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Gold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AF92B6F-A454-066A-B7DF-57B76D982E4C}"/>
                  </a:ext>
                </a:extLst>
              </p:cNvPr>
              <p:cNvSpPr/>
              <p:nvPr/>
            </p:nvSpPr>
            <p:spPr>
              <a:xfrm>
                <a:off x="4820308" y="3024557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Brown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C7DB0BC-4DBC-2BBB-9DCD-CA8050D18FF7}"/>
                  </a:ext>
                </a:extLst>
              </p:cNvPr>
              <p:cNvCxnSpPr>
                <a:cxnSpLocks/>
                <a:stCxn id="7" idx="3"/>
                <a:endCxn id="14" idx="0"/>
              </p:cNvCxnSpPr>
              <p:nvPr/>
            </p:nvCxnSpPr>
            <p:spPr>
              <a:xfrm flipH="1">
                <a:off x="3733419" y="2700078"/>
                <a:ext cx="388037" cy="2847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EB0B0C1-9F81-5773-FB7B-C4F9E5C9B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69984" y="4446810"/>
                <a:ext cx="548700" cy="5487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C9450AF-7154-FCC8-1401-A64F15DDCE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18684" y="4507082"/>
                <a:ext cx="501707" cy="501707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B52DD06-41ED-1CC2-E39B-AE29DA26C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3074" y="4297870"/>
              <a:ext cx="710919" cy="710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0733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FBAEDFC-5BB8-ABE6-03EA-E0FC8B8B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780"/>
            <a:ext cx="3842611" cy="8313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50A74F-4A22-9070-81F4-36AC4B515C61}"/>
              </a:ext>
            </a:extLst>
          </p:cNvPr>
          <p:cNvSpPr txBox="1"/>
          <p:nvPr/>
        </p:nvSpPr>
        <p:spPr>
          <a:xfrm>
            <a:off x="6502016" y="7057"/>
            <a:ext cx="262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Step 6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A3EAF49-C134-8CA6-D342-9343769E7B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24</a:t>
            </a:fld>
            <a:endParaRPr lang="a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C7F5EB-CCAE-4815-6229-0A8798B44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10541"/>
            <a:ext cx="927454" cy="9274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4DB6B07-B56C-F926-1FC8-CFB375EA4B2E}"/>
              </a:ext>
            </a:extLst>
          </p:cNvPr>
          <p:cNvGrpSpPr/>
          <p:nvPr/>
        </p:nvGrpSpPr>
        <p:grpSpPr>
          <a:xfrm>
            <a:off x="1537086" y="1741322"/>
            <a:ext cx="2998384" cy="3314359"/>
            <a:chOff x="3166592" y="1612369"/>
            <a:chExt cx="2998384" cy="331435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531744D-33B1-95E8-0D14-9F69B40A2768}"/>
                </a:ext>
              </a:extLst>
            </p:cNvPr>
            <p:cNvSpPr/>
            <p:nvPr/>
          </p:nvSpPr>
          <p:spPr>
            <a:xfrm>
              <a:off x="4005173" y="1612369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Economica" panose="020B0604020202020204" charset="0"/>
                </a:rPr>
                <a:t>Small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D6451B1-B409-5073-AC6F-ADD203F3AC65}"/>
                </a:ext>
              </a:extLst>
            </p:cNvPr>
            <p:cNvCxnSpPr>
              <a:cxnSpLocks/>
              <a:stCxn id="7" idx="5"/>
              <a:endCxn id="15" idx="0"/>
            </p:cNvCxnSpPr>
            <p:nvPr/>
          </p:nvCxnSpPr>
          <p:spPr>
            <a:xfrm>
              <a:off x="5092882" y="2700078"/>
              <a:ext cx="434929" cy="26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86204C3-B8F7-4771-F9B9-8F4BB1ABAFD0}"/>
                </a:ext>
              </a:extLst>
            </p:cNvPr>
            <p:cNvSpPr/>
            <p:nvPr/>
          </p:nvSpPr>
          <p:spPr>
            <a:xfrm>
              <a:off x="3166592" y="2926227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Economica" panose="020B0604020202020204" charset="0"/>
                </a:rPr>
                <a:t>Gold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F92B6F-A454-066A-B7DF-57B76D982E4C}"/>
                </a:ext>
              </a:extLst>
            </p:cNvPr>
            <p:cNvSpPr/>
            <p:nvPr/>
          </p:nvSpPr>
          <p:spPr>
            <a:xfrm>
              <a:off x="4890646" y="2965942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Economica" panose="020B0604020202020204" charset="0"/>
                </a:rPr>
                <a:t>Brown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C7DB0BC-4DBC-2BBB-9DCD-CA8050D18FF7}"/>
                </a:ext>
              </a:extLst>
            </p:cNvPr>
            <p:cNvCxnSpPr>
              <a:cxnSpLocks/>
              <a:stCxn id="7" idx="3"/>
              <a:endCxn id="14" idx="0"/>
            </p:cNvCxnSpPr>
            <p:nvPr/>
          </p:nvCxnSpPr>
          <p:spPr>
            <a:xfrm flipH="1">
              <a:off x="3803757" y="2700078"/>
              <a:ext cx="388037" cy="2261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EB0B0C1-9F81-5773-FB7B-C4F9E5C9B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8599" y="4364749"/>
              <a:ext cx="548700" cy="5487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C9450AF-7154-FCC8-1401-A64F15D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7299" y="4425021"/>
              <a:ext cx="501707" cy="501707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E43C3E2D-2376-AFA9-26EB-CD1EBDAC955C}"/>
              </a:ext>
            </a:extLst>
          </p:cNvPr>
          <p:cNvSpPr/>
          <p:nvPr/>
        </p:nvSpPr>
        <p:spPr>
          <a:xfrm>
            <a:off x="4108536" y="339642"/>
            <a:ext cx="1274330" cy="1274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0" dirty="0">
                <a:solidFill>
                  <a:schemeClr val="bg1"/>
                </a:solidFill>
                <a:effectLst/>
                <a:latin typeface="Economica" panose="020B0604020202020204" charset="0"/>
              </a:rPr>
              <a:t>Size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DE17E5-72FD-3F48-F100-EF0261116E73}"/>
              </a:ext>
            </a:extLst>
          </p:cNvPr>
          <p:cNvSpPr/>
          <p:nvPr/>
        </p:nvSpPr>
        <p:spPr>
          <a:xfrm>
            <a:off x="5829682" y="1748495"/>
            <a:ext cx="1274330" cy="1274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conomica" panose="020B0604020202020204" charset="0"/>
              </a:rPr>
              <a:t>Large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4D8E5D-BFD1-E00A-96E8-B7017C5AB948}"/>
              </a:ext>
            </a:extLst>
          </p:cNvPr>
          <p:cNvSpPr/>
          <p:nvPr/>
        </p:nvSpPr>
        <p:spPr>
          <a:xfrm>
            <a:off x="4108536" y="1748495"/>
            <a:ext cx="1274330" cy="1274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conomica" panose="020B0604020202020204" charset="0"/>
              </a:rPr>
              <a:t>Medium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008568-56C8-19B0-DA53-36882E920856}"/>
              </a:ext>
            </a:extLst>
          </p:cNvPr>
          <p:cNvCxnSpPr>
            <a:cxnSpLocks/>
            <a:stCxn id="3" idx="4"/>
            <a:endCxn id="8" idx="0"/>
          </p:cNvCxnSpPr>
          <p:nvPr/>
        </p:nvCxnSpPr>
        <p:spPr>
          <a:xfrm>
            <a:off x="4745701" y="1613972"/>
            <a:ext cx="0" cy="134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C5417A-9FB8-5BFE-0BCD-6FEC00DBCBA7}"/>
              </a:ext>
            </a:extLst>
          </p:cNvPr>
          <p:cNvCxnSpPr>
            <a:cxnSpLocks/>
            <a:stCxn id="3" idx="3"/>
            <a:endCxn id="7" idx="7"/>
          </p:cNvCxnSpPr>
          <p:nvPr/>
        </p:nvCxnSpPr>
        <p:spPr>
          <a:xfrm flipH="1">
            <a:off x="3463376" y="1427351"/>
            <a:ext cx="831781" cy="500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1BDBAF8-B10B-146E-BF2A-F7DDF9217C4B}"/>
              </a:ext>
            </a:extLst>
          </p:cNvPr>
          <p:cNvCxnSpPr>
            <a:cxnSpLocks/>
            <a:stCxn id="3" idx="5"/>
            <a:endCxn id="5" idx="1"/>
          </p:cNvCxnSpPr>
          <p:nvPr/>
        </p:nvCxnSpPr>
        <p:spPr>
          <a:xfrm>
            <a:off x="5196245" y="1427351"/>
            <a:ext cx="820058" cy="507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Left 27">
            <a:extLst>
              <a:ext uri="{FF2B5EF4-FFF2-40B4-BE49-F238E27FC236}">
                <a16:creationId xmlns:a16="http://schemas.microsoft.com/office/drawing/2014/main" id="{992D7A17-3635-9D45-A3D7-9C1B0F8CE179}"/>
              </a:ext>
            </a:extLst>
          </p:cNvPr>
          <p:cNvSpPr/>
          <p:nvPr/>
        </p:nvSpPr>
        <p:spPr>
          <a:xfrm>
            <a:off x="4628619" y="4424402"/>
            <a:ext cx="1135180" cy="57526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miley Face 28">
            <a:extLst>
              <a:ext uri="{FF2B5EF4-FFF2-40B4-BE49-F238E27FC236}">
                <a16:creationId xmlns:a16="http://schemas.microsoft.com/office/drawing/2014/main" id="{D514B896-B1EB-7992-C8FF-38410A14899C}"/>
              </a:ext>
            </a:extLst>
          </p:cNvPr>
          <p:cNvSpPr/>
          <p:nvPr/>
        </p:nvSpPr>
        <p:spPr>
          <a:xfrm rot="10637744">
            <a:off x="6598598" y="3354514"/>
            <a:ext cx="921728" cy="921728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70F3C3-FEAC-8C06-C046-4C9A473DD358}"/>
              </a:ext>
            </a:extLst>
          </p:cNvPr>
          <p:cNvSpPr txBox="1"/>
          <p:nvPr/>
        </p:nvSpPr>
        <p:spPr>
          <a:xfrm>
            <a:off x="5876614" y="4353698"/>
            <a:ext cx="2365697" cy="64633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Economica" panose="020B0604020202020204" charset="0"/>
              </a:rPr>
              <a:t>Worst case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82C3968-A11C-2CB6-1C73-705B882CD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653" y="4332730"/>
            <a:ext cx="710919" cy="71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7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FBAEDFC-5BB8-ABE6-03EA-E0FC8B8B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780"/>
            <a:ext cx="3842611" cy="8313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50A74F-4A22-9070-81F4-36AC4B515C61}"/>
              </a:ext>
            </a:extLst>
          </p:cNvPr>
          <p:cNvSpPr txBox="1"/>
          <p:nvPr/>
        </p:nvSpPr>
        <p:spPr>
          <a:xfrm>
            <a:off x="5317859" y="111264"/>
            <a:ext cx="262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Step 6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31744D-33B1-95E8-0D14-9F69B40A2768}"/>
              </a:ext>
            </a:extLst>
          </p:cNvPr>
          <p:cNvSpPr/>
          <p:nvPr/>
        </p:nvSpPr>
        <p:spPr>
          <a:xfrm>
            <a:off x="4271802" y="3729542"/>
            <a:ext cx="1274330" cy="127433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conomica" panose="020B0604020202020204" charset="0"/>
              </a:rPr>
              <a:t>Small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4BAFB57-1214-8323-19C3-B9784108DAD9}"/>
              </a:ext>
            </a:extLst>
          </p:cNvPr>
          <p:cNvSpPr/>
          <p:nvPr/>
        </p:nvSpPr>
        <p:spPr>
          <a:xfrm>
            <a:off x="6016394" y="2062783"/>
            <a:ext cx="1274330" cy="127433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i="0" dirty="0">
                <a:solidFill>
                  <a:schemeClr val="bg1"/>
                </a:solidFill>
                <a:effectLst/>
                <a:latin typeface="Economica" panose="020B0604020202020204" charset="0"/>
              </a:rPr>
              <a:t>Size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09FF8C-0881-6780-0C12-CE4A22652A20}"/>
              </a:ext>
            </a:extLst>
          </p:cNvPr>
          <p:cNvSpPr/>
          <p:nvPr/>
        </p:nvSpPr>
        <p:spPr>
          <a:xfrm>
            <a:off x="7760986" y="3729542"/>
            <a:ext cx="1274330" cy="1274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conomica" panose="020B0604020202020204" charset="0"/>
              </a:rPr>
              <a:t>Large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A3B250-95C4-9A5A-2C42-4854FE934F6F}"/>
              </a:ext>
            </a:extLst>
          </p:cNvPr>
          <p:cNvSpPr/>
          <p:nvPr/>
        </p:nvSpPr>
        <p:spPr>
          <a:xfrm>
            <a:off x="6016394" y="3729542"/>
            <a:ext cx="1274330" cy="127433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conomica" panose="020B0604020202020204" charset="0"/>
              </a:rPr>
              <a:t>Medium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77D8B6-18C6-3997-3742-725F8BCF1BDD}"/>
              </a:ext>
            </a:extLst>
          </p:cNvPr>
          <p:cNvCxnSpPr>
            <a:cxnSpLocks/>
            <a:stCxn id="3" idx="4"/>
            <a:endCxn id="10" idx="0"/>
          </p:cNvCxnSpPr>
          <p:nvPr/>
        </p:nvCxnSpPr>
        <p:spPr>
          <a:xfrm>
            <a:off x="6653559" y="3337113"/>
            <a:ext cx="0" cy="39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CA3950-203D-D9D8-6F6B-F1ABDCAACE89}"/>
              </a:ext>
            </a:extLst>
          </p:cNvPr>
          <p:cNvCxnSpPr>
            <a:cxnSpLocks/>
            <a:stCxn id="3" idx="3"/>
            <a:endCxn id="7" idx="7"/>
          </p:cNvCxnSpPr>
          <p:nvPr/>
        </p:nvCxnSpPr>
        <p:spPr>
          <a:xfrm flipH="1">
            <a:off x="5359511" y="3150492"/>
            <a:ext cx="843504" cy="765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CF08F9-5274-7596-58E4-D0005CF3FF82}"/>
              </a:ext>
            </a:extLst>
          </p:cNvPr>
          <p:cNvCxnSpPr>
            <a:cxnSpLocks/>
            <a:stCxn id="3" idx="5"/>
            <a:endCxn id="9" idx="1"/>
          </p:cNvCxnSpPr>
          <p:nvPr/>
        </p:nvCxnSpPr>
        <p:spPr>
          <a:xfrm>
            <a:off x="7104103" y="3150492"/>
            <a:ext cx="843504" cy="765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4FC2372-5B2C-776C-DC36-B54DA983E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138230"/>
              </p:ext>
            </p:extLst>
          </p:nvPr>
        </p:nvGraphicFramePr>
        <p:xfrm>
          <a:off x="207031" y="1056914"/>
          <a:ext cx="3947280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8301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903112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1038577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02729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00AFE5B-2D02-1927-683D-D1CC0CE240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25</a:t>
            </a:fld>
            <a:endParaRPr lang="ar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46B887-EDAC-B06B-90A8-94489479A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61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FBAEDFC-5BB8-ABE6-03EA-E0FC8B8B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780"/>
            <a:ext cx="3842611" cy="8313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50A74F-4A22-9070-81F4-36AC4B515C61}"/>
              </a:ext>
            </a:extLst>
          </p:cNvPr>
          <p:cNvSpPr txBox="1"/>
          <p:nvPr/>
        </p:nvSpPr>
        <p:spPr>
          <a:xfrm>
            <a:off x="3257126" y="111264"/>
            <a:ext cx="262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Step 6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09FF8C-0881-6780-0C12-CE4A22652A20}"/>
              </a:ext>
            </a:extLst>
          </p:cNvPr>
          <p:cNvSpPr/>
          <p:nvPr/>
        </p:nvSpPr>
        <p:spPr>
          <a:xfrm>
            <a:off x="2439994" y="1177728"/>
            <a:ext cx="1274330" cy="1274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conomica" panose="020B0604020202020204" charset="0"/>
              </a:rPr>
              <a:t>Large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4FC2372-5B2C-776C-DC36-B54DA983E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367203"/>
              </p:ext>
            </p:extLst>
          </p:nvPr>
        </p:nvGraphicFramePr>
        <p:xfrm>
          <a:off x="4106478" y="1205293"/>
          <a:ext cx="2908703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8301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903112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102729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98262F-26F6-5FA0-ABDC-110732620004}"/>
                  </a:ext>
                </a:extLst>
              </p:cNvPr>
              <p:cNvSpPr txBox="1"/>
              <p:nvPr/>
            </p:nvSpPr>
            <p:spPr>
              <a:xfrm>
                <a:off x="404037" y="2956333"/>
                <a:ext cx="8367823" cy="7201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𝐶𝑜𝑙𝑜𝑟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𝐿𝑎𝑟𝑔𝑒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9183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𝐸𝑛𝑡𝑟𝑜𝑝𝑦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𝐵𝑟𝑜𝑤𝑛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𝐿𝑎𝑟𝑔𝑒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+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𝐸𝑛𝑡𝑟𝑜𝑝𝑦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𝑙𝑎𝑐𝑘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𝐿𝑎𝑟𝑔𝑒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+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𝐸𝑛𝑡𝑟𝑜𝑝𝑦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𝐺𝑜𝑙𝑑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𝐿𝑎𝑟𝑔𝑒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] = </a:t>
                </a:r>
                <a:r>
                  <a:rPr lang="en-US" sz="1600" dirty="0">
                    <a:latin typeface="Cambria Math" panose="02040503050406030204" pitchFamily="18" charset="0"/>
                  </a:rPr>
                  <a:t>0.2516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98262F-26F6-5FA0-ABDC-110732620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37" y="2956333"/>
                <a:ext cx="8367823" cy="720197"/>
              </a:xfrm>
              <a:prstGeom prst="rect">
                <a:avLst/>
              </a:prstGeom>
              <a:blipFill>
                <a:blip r:embed="rId3"/>
                <a:stretch>
                  <a:fillRect l="-801" t="-2542" b="-5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C220EA-463D-F339-130A-9CBE73B09DA4}"/>
                  </a:ext>
                </a:extLst>
              </p:cNvPr>
              <p:cNvSpPr txBox="1"/>
              <p:nvPr/>
            </p:nvSpPr>
            <p:spPr>
              <a:xfrm>
                <a:off x="404037" y="3778635"/>
                <a:ext cx="8367823" cy="7201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𝐶𝑢𝑡𝑒𝑛𝑒𝑠𝑠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𝐿𝑎𝑟𝑔𝑒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9183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𝐸𝑛𝑡𝑟𝑜𝑝𝑦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𝐿𝑜𝑤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𝐿𝑎𝑟𝑔𝑒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+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𝐸𝑛𝑡𝑟𝑜𝑝𝑦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𝑀𝑒𝑑𝑖𝑢𝑚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𝐿𝑎𝑟𝑔𝑒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+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𝐸𝑛𝑡𝑟𝑜𝑝𝑦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𝐻𝑖𝑔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𝐿𝑎𝑟𝑔𝑒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] =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9183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C220EA-463D-F339-130A-9CBE73B09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37" y="3778635"/>
                <a:ext cx="8367823" cy="720197"/>
              </a:xfrm>
              <a:prstGeom prst="rect">
                <a:avLst/>
              </a:prstGeom>
              <a:blipFill>
                <a:blip r:embed="rId4"/>
                <a:stretch>
                  <a:fillRect l="-801" t="-2542" r="-1384" b="-5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34E4C-155B-77C1-87FD-39716B35F4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26</a:t>
            </a:fld>
            <a:endParaRPr lang="a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BF95C-78CA-2EE4-4E6F-5C6A58C56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9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FBAEDFC-5BB8-ABE6-03EA-E0FC8B8B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780"/>
            <a:ext cx="3842611" cy="8313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50A74F-4A22-9070-81F4-36AC4B515C61}"/>
              </a:ext>
            </a:extLst>
          </p:cNvPr>
          <p:cNvSpPr txBox="1"/>
          <p:nvPr/>
        </p:nvSpPr>
        <p:spPr>
          <a:xfrm>
            <a:off x="3257126" y="111264"/>
            <a:ext cx="262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Step 6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21931B3-DFFF-3227-C3CB-AE8C95F04457}"/>
              </a:ext>
            </a:extLst>
          </p:cNvPr>
          <p:cNvGrpSpPr/>
          <p:nvPr/>
        </p:nvGrpSpPr>
        <p:grpSpPr>
          <a:xfrm>
            <a:off x="3072808" y="1630509"/>
            <a:ext cx="2998384" cy="3401727"/>
            <a:chOff x="4848452" y="1656193"/>
            <a:chExt cx="2998384" cy="3401727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2A5DCBB-EE58-55BA-8103-3E6E5C619387}"/>
                </a:ext>
              </a:extLst>
            </p:cNvPr>
            <p:cNvCxnSpPr>
              <a:stCxn id="43" idx="5"/>
              <a:endCxn id="46" idx="0"/>
            </p:cNvCxnSpPr>
            <p:nvPr/>
          </p:nvCxnSpPr>
          <p:spPr>
            <a:xfrm>
              <a:off x="6798187" y="2743902"/>
              <a:ext cx="411484" cy="3532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A8C4FE6-B752-227F-8C7B-F89250AF5442}"/>
                </a:ext>
              </a:extLst>
            </p:cNvPr>
            <p:cNvGrpSpPr/>
            <p:nvPr/>
          </p:nvGrpSpPr>
          <p:grpSpPr>
            <a:xfrm>
              <a:off x="4848452" y="1656193"/>
              <a:ext cx="2998384" cy="3401727"/>
              <a:chOff x="4848452" y="1656193"/>
              <a:chExt cx="2998384" cy="3401727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6E2E8F8-52F6-5C90-40C1-3E4BAD7B857E}"/>
                  </a:ext>
                </a:extLst>
              </p:cNvPr>
              <p:cNvSpPr/>
              <p:nvPr/>
            </p:nvSpPr>
            <p:spPr>
              <a:xfrm>
                <a:off x="5710478" y="1656193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Large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1EC3C73-F7AD-19C0-C443-A37EF22020D7}"/>
                  </a:ext>
                </a:extLst>
              </p:cNvPr>
              <p:cNvSpPr/>
              <p:nvPr/>
            </p:nvSpPr>
            <p:spPr>
              <a:xfrm>
                <a:off x="4848452" y="3057418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Medium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4B174A6-D7DB-FC27-83DC-91EB9F1E4D1F}"/>
                  </a:ext>
                </a:extLst>
              </p:cNvPr>
              <p:cNvSpPr/>
              <p:nvPr/>
            </p:nvSpPr>
            <p:spPr>
              <a:xfrm>
                <a:off x="6572506" y="3097133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High</a:t>
                </a: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28DF65C1-E5B4-89DF-8E31-949695D76FDA}"/>
                  </a:ext>
                </a:extLst>
              </p:cNvPr>
              <p:cNvCxnSpPr>
                <a:cxnSpLocks/>
                <a:stCxn id="43" idx="3"/>
                <a:endCxn id="45" idx="0"/>
              </p:cNvCxnSpPr>
              <p:nvPr/>
            </p:nvCxnSpPr>
            <p:spPr>
              <a:xfrm flipH="1">
                <a:off x="5485617" y="2743902"/>
                <a:ext cx="411482" cy="3135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72BA587A-8B94-58C8-4884-4DD0808A71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97987" y="4482660"/>
                <a:ext cx="575260" cy="575260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7E898CB8-CAE5-489F-904A-DA769BC7AB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54211" y="4347001"/>
                <a:ext cx="710919" cy="710919"/>
              </a:xfrm>
              <a:prstGeom prst="rect">
                <a:avLst/>
              </a:prstGeom>
            </p:spPr>
          </p:pic>
        </p:grp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423A6E1-DDE7-1106-9A03-D92A342CF639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3619500" y="1422400"/>
            <a:ext cx="501955" cy="39473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FB53DC6D-978A-EC9E-EC6C-FAC9418C4A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27</a:t>
            </a:fld>
            <a:endParaRPr lang="ar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707CFB5-9F4E-FE44-2A6C-198167E24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01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FBAEDFC-5BB8-ABE6-03EA-E0FC8B8B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780"/>
            <a:ext cx="3842611" cy="8313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50A74F-4A22-9070-81F4-36AC4B515C61}"/>
              </a:ext>
            </a:extLst>
          </p:cNvPr>
          <p:cNvSpPr txBox="1"/>
          <p:nvPr/>
        </p:nvSpPr>
        <p:spPr>
          <a:xfrm>
            <a:off x="6514252" y="9559"/>
            <a:ext cx="262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The END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BFD8DA8-2B0E-0193-DDD9-70D43FFC32B2}"/>
              </a:ext>
            </a:extLst>
          </p:cNvPr>
          <p:cNvSpPr/>
          <p:nvPr/>
        </p:nvSpPr>
        <p:spPr>
          <a:xfrm>
            <a:off x="3805987" y="18780"/>
            <a:ext cx="1274330" cy="1274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Economica" panose="020B0604020202020204" charset="0"/>
              </a:rPr>
              <a:t>Data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BC6674-CDA2-8A6E-BCC7-E56744B1429D}"/>
              </a:ext>
            </a:extLst>
          </p:cNvPr>
          <p:cNvSpPr/>
          <p:nvPr/>
        </p:nvSpPr>
        <p:spPr>
          <a:xfrm>
            <a:off x="3805987" y="1685539"/>
            <a:ext cx="1274330" cy="1274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conomica" panose="020B0604020202020204" charset="0"/>
              </a:rPr>
              <a:t>Medium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CB693B-EF99-CC37-5CC8-9AF452EE3340}"/>
              </a:ext>
            </a:extLst>
          </p:cNvPr>
          <p:cNvCxnSpPr>
            <a:cxnSpLocks/>
            <a:stCxn id="3" idx="4"/>
            <a:endCxn id="10" idx="0"/>
          </p:cNvCxnSpPr>
          <p:nvPr/>
        </p:nvCxnSpPr>
        <p:spPr>
          <a:xfrm>
            <a:off x="4443152" y="1293110"/>
            <a:ext cx="0" cy="39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0093E8-9457-6417-8CD8-386725EA012C}"/>
              </a:ext>
            </a:extLst>
          </p:cNvPr>
          <p:cNvCxnSpPr>
            <a:cxnSpLocks/>
            <a:stCxn id="3" idx="3"/>
            <a:endCxn id="52" idx="7"/>
          </p:cNvCxnSpPr>
          <p:nvPr/>
        </p:nvCxnSpPr>
        <p:spPr>
          <a:xfrm flipH="1">
            <a:off x="3146197" y="1106489"/>
            <a:ext cx="846411" cy="832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122D2D3D-0138-1462-3572-D02BBBC5D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819" y="3097133"/>
            <a:ext cx="575260" cy="5752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65F5C7-E47A-64CC-6757-8FD0AA52F332}"/>
              </a:ext>
            </a:extLst>
          </p:cNvPr>
          <p:cNvSpPr txBox="1"/>
          <p:nvPr/>
        </p:nvSpPr>
        <p:spPr>
          <a:xfrm>
            <a:off x="1266838" y="1872160"/>
            <a:ext cx="962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Economica" panose="020B0604020202020204" charset="0"/>
              </a:rPr>
              <a:t>Size</a:t>
            </a:r>
            <a:endParaRPr lang="en-US" dirty="0">
              <a:latin typeface="Economica" panose="020B0604020202020204" charset="0"/>
            </a:endParaRP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56D9399B-5F6B-8C4F-CE7E-EB5D448F5D1A}"/>
              </a:ext>
            </a:extLst>
          </p:cNvPr>
          <p:cNvSpPr/>
          <p:nvPr/>
        </p:nvSpPr>
        <p:spPr>
          <a:xfrm>
            <a:off x="1607112" y="1842814"/>
            <a:ext cx="457200" cy="10877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19E74090-E556-E24A-8280-1B7F7FD2D654}"/>
              </a:ext>
            </a:extLst>
          </p:cNvPr>
          <p:cNvSpPr/>
          <p:nvPr/>
        </p:nvSpPr>
        <p:spPr>
          <a:xfrm rot="10637200">
            <a:off x="7872326" y="3150727"/>
            <a:ext cx="457200" cy="10877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EA9B6E-C787-3F58-D450-E304FC70F326}"/>
              </a:ext>
            </a:extLst>
          </p:cNvPr>
          <p:cNvSpPr txBox="1"/>
          <p:nvPr/>
        </p:nvSpPr>
        <p:spPr>
          <a:xfrm>
            <a:off x="8015206" y="3147568"/>
            <a:ext cx="1433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Economica" panose="020B0604020202020204" charset="0"/>
              </a:rPr>
              <a:t>Cuteness</a:t>
            </a:r>
            <a:endParaRPr lang="en-US" dirty="0">
              <a:latin typeface="Economica" panose="020B060402020202020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8DC8565-20CE-82B0-51E5-AA64CFB3130A}"/>
              </a:ext>
            </a:extLst>
          </p:cNvPr>
          <p:cNvGrpSpPr/>
          <p:nvPr/>
        </p:nvGrpSpPr>
        <p:grpSpPr>
          <a:xfrm>
            <a:off x="4838108" y="1643209"/>
            <a:ext cx="2998384" cy="3401727"/>
            <a:chOff x="4848452" y="1656193"/>
            <a:chExt cx="2998384" cy="3401727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FF589F6-162E-66C5-44E9-CEEF85480C94}"/>
                </a:ext>
              </a:extLst>
            </p:cNvPr>
            <p:cNvCxnSpPr>
              <a:stCxn id="38" idx="5"/>
              <a:endCxn id="41" idx="0"/>
            </p:cNvCxnSpPr>
            <p:nvPr/>
          </p:nvCxnSpPr>
          <p:spPr>
            <a:xfrm>
              <a:off x="6798187" y="2743902"/>
              <a:ext cx="411484" cy="3532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C86BF2E-E87F-83BB-7B8A-99B4F614638C}"/>
                </a:ext>
              </a:extLst>
            </p:cNvPr>
            <p:cNvGrpSpPr/>
            <p:nvPr/>
          </p:nvGrpSpPr>
          <p:grpSpPr>
            <a:xfrm>
              <a:off x="4848452" y="1656193"/>
              <a:ext cx="2998384" cy="3401727"/>
              <a:chOff x="4848452" y="1656193"/>
              <a:chExt cx="2998384" cy="3401727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8651D22-143F-E93F-83EA-01C356C07737}"/>
                  </a:ext>
                </a:extLst>
              </p:cNvPr>
              <p:cNvSpPr/>
              <p:nvPr/>
            </p:nvSpPr>
            <p:spPr>
              <a:xfrm>
                <a:off x="5710478" y="1656193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Large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055FBA-4772-4ADF-C13A-80B71866D39F}"/>
                  </a:ext>
                </a:extLst>
              </p:cNvPr>
              <p:cNvSpPr/>
              <p:nvPr/>
            </p:nvSpPr>
            <p:spPr>
              <a:xfrm>
                <a:off x="4848452" y="3057418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Medium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3EE4263-45EB-A6F1-0954-C12F5E166DA2}"/>
                  </a:ext>
                </a:extLst>
              </p:cNvPr>
              <p:cNvSpPr/>
              <p:nvPr/>
            </p:nvSpPr>
            <p:spPr>
              <a:xfrm>
                <a:off x="6572506" y="3097133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High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ECB3D771-27EC-A376-94C5-C1496645CD16}"/>
                  </a:ext>
                </a:extLst>
              </p:cNvPr>
              <p:cNvCxnSpPr>
                <a:cxnSpLocks/>
                <a:stCxn id="38" idx="3"/>
                <a:endCxn id="40" idx="0"/>
              </p:cNvCxnSpPr>
              <p:nvPr/>
            </p:nvCxnSpPr>
            <p:spPr>
              <a:xfrm flipH="1">
                <a:off x="5485617" y="2743902"/>
                <a:ext cx="411482" cy="3135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2913CC02-2EB8-AB18-483F-D925BB9C4B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97987" y="4482660"/>
                <a:ext cx="575260" cy="575260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3EA2FA37-7D56-3A85-709D-5572CB498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54211" y="4347001"/>
                <a:ext cx="710919" cy="710919"/>
              </a:xfrm>
              <a:prstGeom prst="rect">
                <a:avLst/>
              </a:prstGeom>
            </p:spPr>
          </p:pic>
        </p:grp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D8487DC-0CA9-1F5D-E1D0-49CC261579C2}"/>
              </a:ext>
            </a:extLst>
          </p:cNvPr>
          <p:cNvCxnSpPr>
            <a:stCxn id="3" idx="5"/>
            <a:endCxn id="38" idx="1"/>
          </p:cNvCxnSpPr>
          <p:nvPr/>
        </p:nvCxnSpPr>
        <p:spPr>
          <a:xfrm>
            <a:off x="4893696" y="1106489"/>
            <a:ext cx="993059" cy="723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145A8687-12CE-4E06-AF12-4E5878AAEF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28</a:t>
            </a:fld>
            <a:endParaRPr lang="ar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74E2687-0B50-3C3F-1BBE-C386BEFB4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10548"/>
            <a:ext cx="927454" cy="927454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3247F720-7089-F74E-88DF-2CAF9AA258C1}"/>
              </a:ext>
            </a:extLst>
          </p:cNvPr>
          <p:cNvGrpSpPr/>
          <p:nvPr/>
        </p:nvGrpSpPr>
        <p:grpSpPr>
          <a:xfrm>
            <a:off x="1219907" y="1751998"/>
            <a:ext cx="2998384" cy="3292938"/>
            <a:chOff x="3166592" y="1612369"/>
            <a:chExt cx="2998384" cy="329293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AA6B4EA-A4A7-FD1E-3B17-5C79B76053A4}"/>
                </a:ext>
              </a:extLst>
            </p:cNvPr>
            <p:cNvSpPr/>
            <p:nvPr/>
          </p:nvSpPr>
          <p:spPr>
            <a:xfrm>
              <a:off x="4005173" y="1612369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Economica" panose="020B0604020202020204" charset="0"/>
                </a:rPr>
                <a:t>Small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C200336-2F9F-2125-AC3B-F02FA703D467}"/>
                </a:ext>
              </a:extLst>
            </p:cNvPr>
            <p:cNvCxnSpPr>
              <a:cxnSpLocks/>
              <a:stCxn id="52" idx="5"/>
              <a:endCxn id="55" idx="0"/>
            </p:cNvCxnSpPr>
            <p:nvPr/>
          </p:nvCxnSpPr>
          <p:spPr>
            <a:xfrm>
              <a:off x="5092882" y="2700078"/>
              <a:ext cx="434929" cy="26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2F0B2A0-553D-1872-8614-15AAAFFA3235}"/>
                </a:ext>
              </a:extLst>
            </p:cNvPr>
            <p:cNvSpPr/>
            <p:nvPr/>
          </p:nvSpPr>
          <p:spPr>
            <a:xfrm>
              <a:off x="3166592" y="2926227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Economica" panose="020B0604020202020204" charset="0"/>
                </a:rPr>
                <a:t>Gold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C74F850-4D24-63C4-E867-F9661A71E43C}"/>
                </a:ext>
              </a:extLst>
            </p:cNvPr>
            <p:cNvSpPr/>
            <p:nvPr/>
          </p:nvSpPr>
          <p:spPr>
            <a:xfrm>
              <a:off x="4890646" y="2965942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Economica" panose="020B0604020202020204" charset="0"/>
                </a:rPr>
                <a:t>Brown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C5A2BAA-E1D4-F22A-B21B-6027868542BF}"/>
                </a:ext>
              </a:extLst>
            </p:cNvPr>
            <p:cNvCxnSpPr>
              <a:cxnSpLocks/>
              <a:stCxn id="52" idx="3"/>
              <a:endCxn id="54" idx="0"/>
            </p:cNvCxnSpPr>
            <p:nvPr/>
          </p:nvCxnSpPr>
          <p:spPr>
            <a:xfrm flipH="1">
              <a:off x="3803757" y="2700078"/>
              <a:ext cx="388037" cy="2261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7338387A-BD9A-43BA-AF18-341A6FCD0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1909" y="4202530"/>
              <a:ext cx="702777" cy="702777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F12A03B-F934-1D7C-B396-611119556FC0}"/>
              </a:ext>
            </a:extLst>
          </p:cNvPr>
          <p:cNvSpPr txBox="1"/>
          <p:nvPr/>
        </p:nvSpPr>
        <p:spPr>
          <a:xfrm>
            <a:off x="298891" y="3206182"/>
            <a:ext cx="962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Economica" panose="020B0604020202020204" charset="0"/>
              </a:rPr>
              <a:t>Color</a:t>
            </a:r>
            <a:endParaRPr lang="en-US" dirty="0">
              <a:latin typeface="Economica" panose="020B0604020202020204" charset="0"/>
            </a:endParaRPr>
          </a:p>
        </p:txBody>
      </p:sp>
      <p:sp>
        <p:nvSpPr>
          <p:cNvPr id="62" name="Left Brace 61">
            <a:extLst>
              <a:ext uri="{FF2B5EF4-FFF2-40B4-BE49-F238E27FC236}">
                <a16:creationId xmlns:a16="http://schemas.microsoft.com/office/drawing/2014/main" id="{009176B8-38A1-BB62-6482-2056F965F604}"/>
              </a:ext>
            </a:extLst>
          </p:cNvPr>
          <p:cNvSpPr/>
          <p:nvPr/>
        </p:nvSpPr>
        <p:spPr>
          <a:xfrm>
            <a:off x="744672" y="3176836"/>
            <a:ext cx="457200" cy="10877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6BF275B2-6FB1-A158-5866-4AEE1EC6A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234" y="4322254"/>
            <a:ext cx="710919" cy="71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71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EB0C57-0BC9-C737-06A0-73BC9B982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39083"/>
            <a:ext cx="8520600" cy="322801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6000" dirty="0">
                <a:latin typeface="Economica" panose="020B0604020202020204" charset="0"/>
              </a:rPr>
              <a:t>Try do the previous example using CART instead of Information Gain.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81B5C-0665-DE35-241A-0E9A9A6C3E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29</a:t>
            </a:fld>
            <a:endParaRPr lang="a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812BA8-728D-3AAC-8CC0-CDA35E678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184" y="4089525"/>
            <a:ext cx="1494092" cy="14940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52459A-E888-6A39-0852-6CAE6B132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00" b="97200" l="2817" r="96831">
                        <a14:foregroundMark x1="64789" y1="6000" x2="34031" y2="5607"/>
                        <a14:foregroundMark x1="31355" y1="7458" x2="19014" y2="18400"/>
                        <a14:foregroundMark x1="33000" y1="6000" x2="31590" y2="7250"/>
                        <a14:foregroundMark x1="33365" y1="5676" x2="33000" y2="6000"/>
                        <a14:foregroundMark x1="19014" y1="18400" x2="10211" y2="36400"/>
                        <a14:foregroundMark x1="5883" y1="55600" x2="2817" y2="69200"/>
                        <a14:foregroundMark x1="6153" y1="54400" x2="5883" y2="55600"/>
                        <a14:foregroundMark x1="6243" y1="54000" x2="6153" y2="54400"/>
                        <a14:foregroundMark x1="6333" y1="53600" x2="6243" y2="54000"/>
                        <a14:foregroundMark x1="6423" y1="53200" x2="6333" y2="53600"/>
                        <a14:foregroundMark x1="10211" y1="36400" x2="6423" y2="53200"/>
                        <a14:foregroundMark x1="2817" y1="69200" x2="8451" y2="82800"/>
                        <a14:foregroundMark x1="8451" y1="82800" x2="8803" y2="83200"/>
                        <a14:foregroundMark x1="4577" y1="60800" x2="4930" y2="75200"/>
                        <a14:foregroundMark x1="35396" y1="8043" x2="59507" y2="4800"/>
                        <a14:foregroundMark x1="32746" y1="8400" x2="34742" y2="8132"/>
                        <a14:foregroundMark x1="59507" y1="4800" x2="68662" y2="7200"/>
                        <a14:foregroundMark x1="70070" y1="8000" x2="84507" y2="17600"/>
                        <a14:foregroundMark x1="84507" y1="17600" x2="93310" y2="31600"/>
                        <a14:foregroundMark x1="93310" y1="31600" x2="96479" y2="49600"/>
                        <a14:foregroundMark x1="96479" y1="49600" x2="94718" y2="65600"/>
                        <a14:foregroundMark x1="94718" y1="65600" x2="89437" y2="77600"/>
                        <a14:foregroundMark x1="41549" y1="24800" x2="33803" y2="38000"/>
                        <a14:foregroundMark x1="33803" y1="38000" x2="32042" y2="27200"/>
                        <a14:foregroundMark x1="43662" y1="24000" x2="41549" y2="42000"/>
                        <a14:foregroundMark x1="30986" y1="25600" x2="26056" y2="38000"/>
                        <a14:foregroundMark x1="58803" y1="26000" x2="77817" y2="41200"/>
                        <a14:foregroundMark x1="77817" y1="41200" x2="78169" y2="40000"/>
                        <a14:foregroundMark x1="72535" y1="27600" x2="84859" y2="38000"/>
                        <a14:foregroundMark x1="97183" y1="45600" x2="97535" y2="50800"/>
                        <a14:foregroundMark x1="68310" y1="92000" x2="38732" y2="93600"/>
                        <a14:foregroundMark x1="62676" y1="34400" x2="66197" y2="40000"/>
                        <a14:foregroundMark x1="78169" y1="27600" x2="79930" y2="29200"/>
                        <a14:foregroundMark x1="51761" y1="97200" x2="51761" y2="97200"/>
                        <a14:backgroundMark x1="33803" y1="5200" x2="33099" y2="5200"/>
                        <a14:backgroundMark x1="32042" y1="6000" x2="32042" y2="6000"/>
                        <a14:backgroundMark x1="31338" y1="6800" x2="30986" y2="6800"/>
                        <a14:backgroundMark x1="32746" y1="6000" x2="32746" y2="6000"/>
                        <a14:backgroundMark x1="34155" y1="5200" x2="34155" y2="5200"/>
                        <a14:backgroundMark x1="5634" y1="54400" x2="5634" y2="54400"/>
                        <a14:backgroundMark x1="5634" y1="55600" x2="5634" y2="55600"/>
                        <a14:backgroundMark x1="5634" y1="54000" x2="5634" y2="54000"/>
                        <a14:backgroundMark x1="5634" y1="54000" x2="5634" y2="54000"/>
                        <a14:backgroundMark x1="5634" y1="53600" x2="5634" y2="53600"/>
                        <a14:backgroundMark x1="5634" y1="53200" x2="5634" y2="53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4249" y="2393173"/>
            <a:ext cx="2439962" cy="21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94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DC4014-5D55-ABFE-2FF8-D778C9816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15" y="870754"/>
            <a:ext cx="6013969" cy="4161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813AB-A56C-E043-A0F5-AE671741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895" y="0"/>
            <a:ext cx="3756208" cy="8313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ym typeface="Open Sans"/>
              </a:rPr>
              <a:t>Supervised Learning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3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46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68" y="166319"/>
            <a:ext cx="3756314" cy="1686122"/>
          </a:xfrm>
        </p:spPr>
        <p:txBody>
          <a:bodyPr>
            <a:normAutofit/>
          </a:bodyPr>
          <a:lstStyle/>
          <a:p>
            <a:r>
              <a:rPr lang="en-US" dirty="0"/>
              <a:t>How to Split if the Feature is numerical?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A9E0239-3DC1-355A-3933-9753BC3C0D44}"/>
              </a:ext>
            </a:extLst>
          </p:cNvPr>
          <p:cNvGrpSpPr/>
          <p:nvPr/>
        </p:nvGrpSpPr>
        <p:grpSpPr>
          <a:xfrm>
            <a:off x="3864642" y="869680"/>
            <a:ext cx="5284634" cy="3893381"/>
            <a:chOff x="2493042" y="1072880"/>
            <a:chExt cx="5284634" cy="389338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315020A-9433-1B8C-FC62-7C4A358D9BC9}"/>
                </a:ext>
              </a:extLst>
            </p:cNvPr>
            <p:cNvSpPr/>
            <p:nvPr/>
          </p:nvSpPr>
          <p:spPr>
            <a:xfrm>
              <a:off x="3805987" y="1072880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  <a:latin typeface="Economica" panose="020B0604020202020204" charset="0"/>
                </a:rPr>
                <a:t>F1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4ADA359-DADC-CB09-58D2-A12756AB1324}"/>
                </a:ext>
              </a:extLst>
            </p:cNvPr>
            <p:cNvSpPr/>
            <p:nvPr/>
          </p:nvSpPr>
          <p:spPr>
            <a:xfrm>
              <a:off x="2578982" y="2289095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Economica" panose="020B0604020202020204" charset="0"/>
                </a:rPr>
                <a:t>Cat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F55C4F2-1ED0-0DAC-D3FB-B20CA52B8924}"/>
                </a:ext>
              </a:extLst>
            </p:cNvPr>
            <p:cNvCxnSpPr>
              <a:cxnSpLocks/>
              <a:stCxn id="34" idx="3"/>
              <a:endCxn id="35" idx="7"/>
            </p:cNvCxnSpPr>
            <p:nvPr/>
          </p:nvCxnSpPr>
          <p:spPr>
            <a:xfrm flipH="1">
              <a:off x="3666691" y="2160589"/>
              <a:ext cx="325917" cy="3151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6EEBA84-5B39-1C64-9A1E-2251444B9BA5}"/>
                </a:ext>
              </a:extLst>
            </p:cNvPr>
            <p:cNvCxnSpPr>
              <a:stCxn id="44" idx="5"/>
              <a:endCxn id="46" idx="0"/>
            </p:cNvCxnSpPr>
            <p:nvPr/>
          </p:nvCxnSpPr>
          <p:spPr>
            <a:xfrm>
              <a:off x="6132522" y="3376804"/>
              <a:ext cx="247490" cy="3151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9331375-7342-2F7C-4C25-B7B3AC4A2EC7}"/>
                </a:ext>
              </a:extLst>
            </p:cNvPr>
            <p:cNvSpPr/>
            <p:nvPr/>
          </p:nvSpPr>
          <p:spPr>
            <a:xfrm>
              <a:off x="5044813" y="2289095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Economica" panose="020B0604020202020204" charset="0"/>
                </a:rPr>
                <a:t>F2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4B6D5B-8BD2-A246-08AA-21AD82D8D67A}"/>
                </a:ext>
              </a:extLst>
            </p:cNvPr>
            <p:cNvSpPr/>
            <p:nvPr/>
          </p:nvSpPr>
          <p:spPr>
            <a:xfrm>
              <a:off x="4364725" y="3691931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Economica" panose="020B0604020202020204" charset="0"/>
                </a:rPr>
                <a:t>Dog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E51D6A0-E648-9586-064A-60F82D434838}"/>
                </a:ext>
              </a:extLst>
            </p:cNvPr>
            <p:cNvSpPr/>
            <p:nvPr/>
          </p:nvSpPr>
          <p:spPr>
            <a:xfrm>
              <a:off x="5742847" y="3691931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Economica" panose="020B0604020202020204" charset="0"/>
                </a:rPr>
                <a:t>Cat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FC3E70F-FFC8-A058-1200-C518C524FB8F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5001890" y="3376804"/>
              <a:ext cx="229544" cy="3151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D727BD8-D8D3-7301-436D-989150EDFF66}"/>
                </a:ext>
              </a:extLst>
            </p:cNvPr>
            <p:cNvCxnSpPr>
              <a:stCxn id="34" idx="5"/>
              <a:endCxn id="44" idx="1"/>
            </p:cNvCxnSpPr>
            <p:nvPr/>
          </p:nvCxnSpPr>
          <p:spPr>
            <a:xfrm>
              <a:off x="4893696" y="2160589"/>
              <a:ext cx="337738" cy="3151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94E68DA-F216-E68C-8A98-DC1382EB4A24}"/>
                    </a:ext>
                  </a:extLst>
                </p:cNvPr>
                <p:cNvSpPr txBox="1"/>
                <p:nvPr/>
              </p:nvSpPr>
              <p:spPr>
                <a:xfrm>
                  <a:off x="2493042" y="1824732"/>
                  <a:ext cx="149956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94E68DA-F216-E68C-8A98-DC1382EB4A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3042" y="1824732"/>
                  <a:ext cx="1499566" cy="400110"/>
                </a:xfrm>
                <a:prstGeom prst="rect">
                  <a:avLst/>
                </a:prstGeom>
                <a:blipFill>
                  <a:blip r:embed="rId2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3D5B6684-6747-882C-301C-5239A1DD0BD7}"/>
                    </a:ext>
                  </a:extLst>
                </p:cNvPr>
                <p:cNvSpPr txBox="1"/>
                <p:nvPr/>
              </p:nvSpPr>
              <p:spPr>
                <a:xfrm>
                  <a:off x="4932195" y="1819413"/>
                  <a:ext cx="149956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3D5B6684-6747-882C-301C-5239A1DD0B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195" y="1819413"/>
                  <a:ext cx="1499566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C54BCBC-6E25-932D-5C68-348EDE0E9730}"/>
                    </a:ext>
                  </a:extLst>
                </p:cNvPr>
                <p:cNvSpPr txBox="1"/>
                <p:nvPr/>
              </p:nvSpPr>
              <p:spPr>
                <a:xfrm>
                  <a:off x="3615008" y="3191926"/>
                  <a:ext cx="151699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C54BCBC-6E25-932D-5C68-348EDE0E9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5008" y="3191926"/>
                  <a:ext cx="1516992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278D196-B543-912C-0A6E-917FD96966DD}"/>
                    </a:ext>
                  </a:extLst>
                </p:cNvPr>
                <p:cNvSpPr txBox="1"/>
                <p:nvPr/>
              </p:nvSpPr>
              <p:spPr>
                <a:xfrm>
                  <a:off x="6278110" y="3189813"/>
                  <a:ext cx="149956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278D196-B543-912C-0A6E-917FD9696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8110" y="3189813"/>
                  <a:ext cx="1499566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1A28A829-9201-5ADE-1408-6BA9520C1EBE}"/>
                  </a:ext>
                </a:extLst>
              </p:cNvPr>
              <p:cNvSpPr/>
              <p:nvPr/>
            </p:nvSpPr>
            <p:spPr>
              <a:xfrm>
                <a:off x="881452" y="1946867"/>
                <a:ext cx="1895481" cy="1384300"/>
              </a:xfrm>
              <a:prstGeom prst="rect">
                <a:avLst/>
              </a:prstGeom>
              <a:solidFill>
                <a:srgbClr val="FF0000"/>
              </a:solidFill>
              <a:scene3d>
                <a:camera prst="perspectiveRelaxed"/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 = ??</m:t>
                      </m:r>
                    </m:oMath>
                  </m:oMathPara>
                </a14:m>
                <a:endParaRPr lang="en-US" sz="3600" dirty="0">
                  <a:latin typeface="Economica" panose="020B0604020202020204" charset="0"/>
                </a:endParaRPr>
              </a:p>
            </p:txBody>
          </p:sp>
        </mc:Choice>
        <mc:Fallback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1A28A829-9201-5ADE-1408-6BA9520C1E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52" y="1946867"/>
                <a:ext cx="1895481" cy="13843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E2FF49FD-D8DD-80D0-8F0E-B3D314AA5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30</a:t>
            </a:fld>
            <a:endParaRPr lang="ar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FF16B7D6-182F-B95D-2C4D-11D5D1F701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F3D06B6-6BBE-A6EE-6AA0-A7C2F97878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961" b="97523" l="2935" r="95109">
                        <a14:foregroundMark x1="20109" y1="12590" x2="43913" y2="4954"/>
                        <a14:foregroundMark x1="43913" y1="4954" x2="59783" y2="5470"/>
                        <a14:foregroundMark x1="59783" y1="5470" x2="66087" y2="8153"/>
                        <a14:foregroundMark x1="55435" y1="2477" x2="49239" y2="1961"/>
                        <a14:foregroundMark x1="10000" y1="23220" x2="5435" y2="44582"/>
                        <a14:foregroundMark x1="5435" y1="44582" x2="9348" y2="64499"/>
                        <a14:foregroundMark x1="9348" y1="64499" x2="10217" y2="65635"/>
                        <a14:foregroundMark x1="14674" y1="40248" x2="20652" y2="49639"/>
                        <a14:foregroundMark x1="20652" y1="49639" x2="22391" y2="46646"/>
                        <a14:foregroundMark x1="41413" y1="21981" x2="39022" y2="33540"/>
                        <a14:foregroundMark x1="39022" y1="33540" x2="50326" y2="34056"/>
                        <a14:foregroundMark x1="50326" y1="34056" x2="37174" y2="32198"/>
                        <a14:foregroundMark x1="37174" y1="32198" x2="50326" y2="39422"/>
                        <a14:foregroundMark x1="50326" y1="39422" x2="41522" y2="29515"/>
                        <a14:foregroundMark x1="41522" y1="29515" x2="23913" y2="46852"/>
                        <a14:foregroundMark x1="23913" y1="46852" x2="10761" y2="47059"/>
                        <a14:foregroundMark x1="10761" y1="47059" x2="18043" y2="39938"/>
                        <a14:foregroundMark x1="18043" y1="39938" x2="14565" y2="49845"/>
                        <a14:foregroundMark x1="14565" y1="49845" x2="17826" y2="37358"/>
                        <a14:foregroundMark x1="17826" y1="37358" x2="14565" y2="47162"/>
                        <a14:foregroundMark x1="14565" y1="47162" x2="14130" y2="37255"/>
                        <a14:foregroundMark x1="14130" y1="37255" x2="18043" y2="54386"/>
                        <a14:foregroundMark x1="18043" y1="54386" x2="19022" y2="52116"/>
                        <a14:foregroundMark x1="44239" y1="24458" x2="45109" y2="28173"/>
                        <a14:foregroundMark x1="90000" y1="20227" x2="95000" y2="30031"/>
                        <a14:foregroundMark x1="95000" y1="30031" x2="95109" y2="53973"/>
                        <a14:foregroundMark x1="95109" y1="53973" x2="89239" y2="64293"/>
                        <a14:foregroundMark x1="89239" y1="64293" x2="87717" y2="65635"/>
                        <a14:foregroundMark x1="6087" y1="30650" x2="3152" y2="40970"/>
                        <a14:foregroundMark x1="3152" y1="40970" x2="6087" y2="60784"/>
                        <a14:foregroundMark x1="72391" y1="90609" x2="64891" y2="97110"/>
                        <a14:foregroundMark x1="64891" y1="97110" x2="54674" y2="98555"/>
                        <a14:foregroundMark x1="54674" y1="98555" x2="46304" y2="92673"/>
                        <a14:foregroundMark x1="46304" y1="92673" x2="45109" y2="89680"/>
                        <a14:foregroundMark x1="64348" y1="96078" x2="53804" y2="97523"/>
                        <a14:foregroundMark x1="53804" y1="97523" x2="52065" y2="968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647" y="3186668"/>
            <a:ext cx="1571091" cy="165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03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Split if the Feature is numerical?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121343"/>
              </p:ext>
            </p:extLst>
          </p:nvPr>
        </p:nvGraphicFramePr>
        <p:xfrm>
          <a:off x="132243" y="1482365"/>
          <a:ext cx="1512815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6195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74662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7F40BA17-03D0-B1BF-65CA-892ED9BFD95E}"/>
              </a:ext>
            </a:extLst>
          </p:cNvPr>
          <p:cNvSpPr/>
          <p:nvPr/>
        </p:nvSpPr>
        <p:spPr>
          <a:xfrm>
            <a:off x="1828800" y="2654575"/>
            <a:ext cx="711200" cy="622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04C8FB0-1359-3668-BA46-466EB73E9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61764"/>
              </p:ext>
            </p:extLst>
          </p:nvPr>
        </p:nvGraphicFramePr>
        <p:xfrm>
          <a:off x="2723742" y="1482365"/>
          <a:ext cx="1512815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6195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74662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300A877-AB72-5FAF-5B1F-5606790CAF55}"/>
              </a:ext>
            </a:extLst>
          </p:cNvPr>
          <p:cNvSpPr txBox="1"/>
          <p:nvPr/>
        </p:nvSpPr>
        <p:spPr>
          <a:xfrm>
            <a:off x="1828800" y="1981200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Economica" panose="020B0604020202020204" charset="0"/>
              </a:rPr>
              <a:t>Sort</a:t>
            </a:r>
            <a:endParaRPr lang="en-US" dirty="0">
              <a:latin typeface="Economica" panose="020B060402020202020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8BADB30-121C-D1DB-6B87-064E40E3AA32}"/>
              </a:ext>
            </a:extLst>
          </p:cNvPr>
          <p:cNvSpPr/>
          <p:nvPr/>
        </p:nvSpPr>
        <p:spPr>
          <a:xfrm>
            <a:off x="4420298" y="2654575"/>
            <a:ext cx="1193102" cy="622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192A22-411B-0731-A0C6-2C9BC959383B}"/>
              </a:ext>
            </a:extLst>
          </p:cNvPr>
          <p:cNvSpPr txBox="1"/>
          <p:nvPr/>
        </p:nvSpPr>
        <p:spPr>
          <a:xfrm>
            <a:off x="3966068" y="1700468"/>
            <a:ext cx="21015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Economica" panose="020B0604020202020204" charset="0"/>
              </a:rPr>
              <a:t>Choose Threshold</a:t>
            </a:r>
            <a:endParaRPr lang="en-US" dirty="0">
              <a:latin typeface="Economica" panose="020B060402020202020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6A87F37-4DB0-7CC8-0E21-3BA708A8F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27506"/>
              </p:ext>
            </p:extLst>
          </p:nvPr>
        </p:nvGraphicFramePr>
        <p:xfrm>
          <a:off x="5759041" y="1478830"/>
          <a:ext cx="1512815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6195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74662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FF22BD09-4F7B-265D-FEC6-C0FE1527E060}"/>
              </a:ext>
            </a:extLst>
          </p:cNvPr>
          <p:cNvSpPr/>
          <p:nvPr/>
        </p:nvSpPr>
        <p:spPr>
          <a:xfrm>
            <a:off x="7455597" y="2612940"/>
            <a:ext cx="711200" cy="622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B0796-B76F-4111-6FCA-990E52AB707A}"/>
              </a:ext>
            </a:extLst>
          </p:cNvPr>
          <p:cNvSpPr txBox="1"/>
          <p:nvPr/>
        </p:nvSpPr>
        <p:spPr>
          <a:xfrm>
            <a:off x="8115300" y="2638340"/>
            <a:ext cx="1106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Economica" panose="020B0604020202020204" charset="0"/>
              </a:rPr>
              <a:t>Th =149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4F74FE-A608-D4B0-0757-2770CA1519D1}"/>
              </a:ext>
            </a:extLst>
          </p:cNvPr>
          <p:cNvSpPr/>
          <p:nvPr/>
        </p:nvSpPr>
        <p:spPr>
          <a:xfrm>
            <a:off x="1922790" y="1225412"/>
            <a:ext cx="523220" cy="52322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n>
                  <a:solidFill>
                    <a:srgbClr val="FF0000"/>
                  </a:solidFill>
                </a:ln>
                <a:noFill/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8AA23D-3B35-7E9D-209F-9EAF3B51EC2F}"/>
              </a:ext>
            </a:extLst>
          </p:cNvPr>
          <p:cNvSpPr/>
          <p:nvPr/>
        </p:nvSpPr>
        <p:spPr>
          <a:xfrm>
            <a:off x="4755237" y="1225412"/>
            <a:ext cx="523220" cy="52322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n>
                  <a:solidFill>
                    <a:srgbClr val="FF0000"/>
                  </a:solidFill>
                </a:ln>
                <a:noFill/>
              </a:rPr>
              <a:t>2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31794F8-A654-1F3B-708F-5D19171FAD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31</a:t>
            </a:fld>
            <a:endParaRPr lang="a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5B33E80-4D2B-630D-D4B2-B6162E5F4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67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0" grpId="0"/>
      <p:bldP spid="13" grpId="0" animBg="1"/>
      <p:bldP spid="16" grpId="0"/>
      <p:bldP spid="17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Split if the Feature is numerical?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6A87F37-4DB0-7CC8-0E21-3BA708A8F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1193"/>
              </p:ext>
            </p:extLst>
          </p:nvPr>
        </p:nvGraphicFramePr>
        <p:xfrm>
          <a:off x="272641" y="1478830"/>
          <a:ext cx="1512815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6195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74662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FF22BD09-4F7B-265D-FEC6-C0FE1527E060}"/>
              </a:ext>
            </a:extLst>
          </p:cNvPr>
          <p:cNvSpPr/>
          <p:nvPr/>
        </p:nvSpPr>
        <p:spPr>
          <a:xfrm>
            <a:off x="1969197" y="2612940"/>
            <a:ext cx="711200" cy="622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B0796-B76F-4111-6FCA-990E52AB707A}"/>
              </a:ext>
            </a:extLst>
          </p:cNvPr>
          <p:cNvSpPr txBox="1"/>
          <p:nvPr/>
        </p:nvSpPr>
        <p:spPr>
          <a:xfrm>
            <a:off x="2628900" y="2638340"/>
            <a:ext cx="1106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Economica" panose="020B0604020202020204" charset="0"/>
              </a:rPr>
              <a:t>Th =149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3E4E0C-17C1-E2EC-D5C0-A96B59D58115}"/>
              </a:ext>
            </a:extLst>
          </p:cNvPr>
          <p:cNvSpPr/>
          <p:nvPr/>
        </p:nvSpPr>
        <p:spPr>
          <a:xfrm>
            <a:off x="5622087" y="1199880"/>
            <a:ext cx="1274330" cy="1274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Economica" panose="020B0604020202020204" charset="0"/>
              </a:rPr>
              <a:t>F1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0C97DC9-AE75-528A-FF5B-157D3C8C97D3}"/>
              </a:ext>
            </a:extLst>
          </p:cNvPr>
          <p:cNvSpPr/>
          <p:nvPr/>
        </p:nvSpPr>
        <p:spPr>
          <a:xfrm>
            <a:off x="4395082" y="2416095"/>
            <a:ext cx="1274330" cy="1274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Economica" panose="020B060402020202020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3E2DDB-5BEB-7FAB-6892-59742A5C29A3}"/>
              </a:ext>
            </a:extLst>
          </p:cNvPr>
          <p:cNvCxnSpPr>
            <a:cxnSpLocks/>
            <a:stCxn id="3" idx="3"/>
            <a:endCxn id="5" idx="7"/>
          </p:cNvCxnSpPr>
          <p:nvPr/>
        </p:nvCxnSpPr>
        <p:spPr>
          <a:xfrm flipH="1">
            <a:off x="5482791" y="2287589"/>
            <a:ext cx="325917" cy="315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D506B5B-3B36-A194-6D32-A4688D3170DA}"/>
              </a:ext>
            </a:extLst>
          </p:cNvPr>
          <p:cNvSpPr/>
          <p:nvPr/>
        </p:nvSpPr>
        <p:spPr>
          <a:xfrm>
            <a:off x="6860913" y="2416095"/>
            <a:ext cx="1274330" cy="1274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Economica" panose="020B060402020202020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D53339-A81F-BC71-FBBD-5AE52EE51D8A}"/>
              </a:ext>
            </a:extLst>
          </p:cNvPr>
          <p:cNvCxnSpPr>
            <a:stCxn id="3" idx="5"/>
            <a:endCxn id="14" idx="1"/>
          </p:cNvCxnSpPr>
          <p:nvPr/>
        </p:nvCxnSpPr>
        <p:spPr>
          <a:xfrm>
            <a:off x="6709796" y="2287589"/>
            <a:ext cx="337738" cy="315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71DBB5-8E7E-8350-06DF-7B9D63AC4EAD}"/>
                  </a:ext>
                </a:extLst>
              </p:cNvPr>
              <p:cNvSpPr txBox="1"/>
              <p:nvPr/>
            </p:nvSpPr>
            <p:spPr>
              <a:xfrm>
                <a:off x="4309142" y="1951732"/>
                <a:ext cx="14995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149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71DBB5-8E7E-8350-06DF-7B9D63AC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142" y="1951732"/>
                <a:ext cx="1499566" cy="400110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C8540F-68F7-E937-76F6-99379E11282F}"/>
                  </a:ext>
                </a:extLst>
              </p:cNvPr>
              <p:cNvSpPr txBox="1"/>
              <p:nvPr/>
            </p:nvSpPr>
            <p:spPr>
              <a:xfrm>
                <a:off x="6748295" y="1946413"/>
                <a:ext cx="14995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149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C8540F-68F7-E937-76F6-99379E112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295" y="1946413"/>
                <a:ext cx="1499566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247E2C6-B498-5992-5955-7C14B1D59E98}"/>
              </a:ext>
            </a:extLst>
          </p:cNvPr>
          <p:cNvSpPr txBox="1"/>
          <p:nvPr/>
        </p:nvSpPr>
        <p:spPr>
          <a:xfrm>
            <a:off x="4072009" y="3767422"/>
            <a:ext cx="1719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1 One | 0 Zero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919D34-E959-CAD0-A056-C93DDA397B5C}"/>
              </a:ext>
            </a:extLst>
          </p:cNvPr>
          <p:cNvSpPr txBox="1"/>
          <p:nvPr/>
        </p:nvSpPr>
        <p:spPr>
          <a:xfrm>
            <a:off x="6663326" y="3767422"/>
            <a:ext cx="1719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3 One | 3 Zero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E0EDA1-4A90-8B9D-AA9E-0D26916FE323}"/>
                  </a:ext>
                </a:extLst>
              </p:cNvPr>
              <p:cNvSpPr txBox="1"/>
              <p:nvPr/>
            </p:nvSpPr>
            <p:spPr>
              <a:xfrm>
                <a:off x="4264257" y="4254474"/>
                <a:ext cx="39751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Economica" panose="020B0604020202020204" charset="0"/>
                  </a:rPr>
                  <a:t>Then we compute the </a:t>
                </a:r>
                <a:r>
                  <a:rPr lang="en-US" sz="2400" b="1" dirty="0">
                    <a:latin typeface="Economica" panose="020B0604020202020204" charset="0"/>
                  </a:rPr>
                  <a:t>Information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E0EDA1-4A90-8B9D-AA9E-0D26916FE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257" y="4254474"/>
                <a:ext cx="3975100" cy="769441"/>
              </a:xfrm>
              <a:prstGeom prst="rect">
                <a:avLst/>
              </a:prstGeom>
              <a:blipFill>
                <a:blip r:embed="rId5"/>
                <a:stretch>
                  <a:fillRect l="-1994" t="-5556" r="-3067"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6F852A37-7261-7626-633A-B978F5771FD6}"/>
              </a:ext>
            </a:extLst>
          </p:cNvPr>
          <p:cNvSpPr/>
          <p:nvPr/>
        </p:nvSpPr>
        <p:spPr>
          <a:xfrm>
            <a:off x="3735370" y="4229087"/>
            <a:ext cx="523220" cy="52322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n>
                  <a:solidFill>
                    <a:srgbClr val="FF0000"/>
                  </a:solidFill>
                </a:ln>
                <a:noFill/>
              </a:rPr>
              <a:t>3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2A836B5F-8D7B-6BFC-BBEC-5A3F7610D1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32</a:t>
            </a:fld>
            <a:endParaRPr lang="ar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7602819-FC5D-8095-0D13-21445A4D8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84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Split if the Feature is numerical?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6A87F37-4DB0-7CC8-0E21-3BA708A8F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083821"/>
              </p:ext>
            </p:extLst>
          </p:nvPr>
        </p:nvGraphicFramePr>
        <p:xfrm>
          <a:off x="272641" y="1478830"/>
          <a:ext cx="1512815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6195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74662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FF22BD09-4F7B-265D-FEC6-C0FE1527E060}"/>
              </a:ext>
            </a:extLst>
          </p:cNvPr>
          <p:cNvSpPr/>
          <p:nvPr/>
        </p:nvSpPr>
        <p:spPr>
          <a:xfrm>
            <a:off x="1969197" y="2612940"/>
            <a:ext cx="711200" cy="622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B0796-B76F-4111-6FCA-990E52AB707A}"/>
              </a:ext>
            </a:extLst>
          </p:cNvPr>
          <p:cNvSpPr txBox="1"/>
          <p:nvPr/>
        </p:nvSpPr>
        <p:spPr>
          <a:xfrm>
            <a:off x="2628900" y="2638340"/>
            <a:ext cx="1106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Economica" panose="020B0604020202020204" charset="0"/>
              </a:rPr>
              <a:t>Th =150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3E4E0C-17C1-E2EC-D5C0-A96B59D58115}"/>
              </a:ext>
            </a:extLst>
          </p:cNvPr>
          <p:cNvSpPr/>
          <p:nvPr/>
        </p:nvSpPr>
        <p:spPr>
          <a:xfrm>
            <a:off x="5622087" y="1199880"/>
            <a:ext cx="1274330" cy="1274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Economica" panose="020B0604020202020204" charset="0"/>
              </a:rPr>
              <a:t>F1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0C97DC9-AE75-528A-FF5B-157D3C8C97D3}"/>
              </a:ext>
            </a:extLst>
          </p:cNvPr>
          <p:cNvSpPr/>
          <p:nvPr/>
        </p:nvSpPr>
        <p:spPr>
          <a:xfrm>
            <a:off x="4395082" y="2416095"/>
            <a:ext cx="1274330" cy="1274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Economica" panose="020B060402020202020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3E2DDB-5BEB-7FAB-6892-59742A5C29A3}"/>
              </a:ext>
            </a:extLst>
          </p:cNvPr>
          <p:cNvCxnSpPr>
            <a:cxnSpLocks/>
            <a:stCxn id="3" idx="3"/>
            <a:endCxn id="5" idx="7"/>
          </p:cNvCxnSpPr>
          <p:nvPr/>
        </p:nvCxnSpPr>
        <p:spPr>
          <a:xfrm flipH="1">
            <a:off x="5482791" y="2287589"/>
            <a:ext cx="325917" cy="315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D506B5B-3B36-A194-6D32-A4688D3170DA}"/>
              </a:ext>
            </a:extLst>
          </p:cNvPr>
          <p:cNvSpPr/>
          <p:nvPr/>
        </p:nvSpPr>
        <p:spPr>
          <a:xfrm>
            <a:off x="6860913" y="2416095"/>
            <a:ext cx="1274330" cy="1274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Economica" panose="020B060402020202020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D53339-A81F-BC71-FBBD-5AE52EE51D8A}"/>
              </a:ext>
            </a:extLst>
          </p:cNvPr>
          <p:cNvCxnSpPr>
            <a:stCxn id="3" idx="5"/>
            <a:endCxn id="14" idx="1"/>
          </p:cNvCxnSpPr>
          <p:nvPr/>
        </p:nvCxnSpPr>
        <p:spPr>
          <a:xfrm>
            <a:off x="6709796" y="2287589"/>
            <a:ext cx="337738" cy="315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71DBB5-8E7E-8350-06DF-7B9D63AC4EAD}"/>
                  </a:ext>
                </a:extLst>
              </p:cNvPr>
              <p:cNvSpPr txBox="1"/>
              <p:nvPr/>
            </p:nvSpPr>
            <p:spPr>
              <a:xfrm>
                <a:off x="4309142" y="1951732"/>
                <a:ext cx="14995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71DBB5-8E7E-8350-06DF-7B9D63AC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142" y="1951732"/>
                <a:ext cx="1499566" cy="400110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C8540F-68F7-E937-76F6-99379E11282F}"/>
                  </a:ext>
                </a:extLst>
              </p:cNvPr>
              <p:cNvSpPr txBox="1"/>
              <p:nvPr/>
            </p:nvSpPr>
            <p:spPr>
              <a:xfrm>
                <a:off x="6748295" y="1946413"/>
                <a:ext cx="14995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150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C8540F-68F7-E937-76F6-99379E112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295" y="1946413"/>
                <a:ext cx="1499566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247E2C6-B498-5992-5955-7C14B1D59E98}"/>
              </a:ext>
            </a:extLst>
          </p:cNvPr>
          <p:cNvSpPr txBox="1"/>
          <p:nvPr/>
        </p:nvSpPr>
        <p:spPr>
          <a:xfrm>
            <a:off x="4072009" y="3767422"/>
            <a:ext cx="1719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1 One | 1 Zero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919D34-E959-CAD0-A056-C93DDA397B5C}"/>
              </a:ext>
            </a:extLst>
          </p:cNvPr>
          <p:cNvSpPr txBox="1"/>
          <p:nvPr/>
        </p:nvSpPr>
        <p:spPr>
          <a:xfrm>
            <a:off x="6663326" y="3767422"/>
            <a:ext cx="1719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3 One | 2 Zero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E0EDA1-4A90-8B9D-AA9E-0D26916FE323}"/>
                  </a:ext>
                </a:extLst>
              </p:cNvPr>
              <p:cNvSpPr txBox="1"/>
              <p:nvPr/>
            </p:nvSpPr>
            <p:spPr>
              <a:xfrm>
                <a:off x="4264257" y="4254474"/>
                <a:ext cx="39751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Economica" panose="020B0604020202020204" charset="0"/>
                  </a:rPr>
                  <a:t>Then we compute the </a:t>
                </a:r>
                <a:r>
                  <a:rPr lang="en-US" sz="2400" b="1" dirty="0">
                    <a:latin typeface="Economica" panose="020B0604020202020204" charset="0"/>
                  </a:rPr>
                  <a:t>Information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E0EDA1-4A90-8B9D-AA9E-0D26916FE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257" y="4254474"/>
                <a:ext cx="3975100" cy="769441"/>
              </a:xfrm>
              <a:prstGeom prst="rect">
                <a:avLst/>
              </a:prstGeom>
              <a:blipFill>
                <a:blip r:embed="rId5"/>
                <a:stretch>
                  <a:fillRect l="-1994" t="-5556" r="-3067"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6CB5A2B-5949-661E-CD99-204707A9938D}"/>
              </a:ext>
            </a:extLst>
          </p:cNvPr>
          <p:cNvSpPr/>
          <p:nvPr/>
        </p:nvSpPr>
        <p:spPr>
          <a:xfrm>
            <a:off x="3735370" y="4229087"/>
            <a:ext cx="523220" cy="52322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n>
                  <a:solidFill>
                    <a:srgbClr val="FF0000"/>
                  </a:solidFill>
                </a:ln>
                <a:noFill/>
              </a:rPr>
              <a:t>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22552-C236-27C0-8AAD-ED43E3AC73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33</a:t>
            </a:fld>
            <a:endParaRPr lang="a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B7615F-C0E1-05CA-C847-4DE12DFDFC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449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Split if the Feature is numerical?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6A87F37-4DB0-7CC8-0E21-3BA708A8F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724774"/>
              </p:ext>
            </p:extLst>
          </p:nvPr>
        </p:nvGraphicFramePr>
        <p:xfrm>
          <a:off x="272641" y="1478830"/>
          <a:ext cx="1512815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6195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74662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FF22BD09-4F7B-265D-FEC6-C0FE1527E060}"/>
              </a:ext>
            </a:extLst>
          </p:cNvPr>
          <p:cNvSpPr/>
          <p:nvPr/>
        </p:nvSpPr>
        <p:spPr>
          <a:xfrm>
            <a:off x="1969197" y="2612940"/>
            <a:ext cx="711200" cy="622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B0796-B76F-4111-6FCA-990E52AB707A}"/>
              </a:ext>
            </a:extLst>
          </p:cNvPr>
          <p:cNvSpPr txBox="1"/>
          <p:nvPr/>
        </p:nvSpPr>
        <p:spPr>
          <a:xfrm>
            <a:off x="2628900" y="2638340"/>
            <a:ext cx="1106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Economica" panose="020B0604020202020204" charset="0"/>
              </a:rPr>
              <a:t>Th =155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3E4E0C-17C1-E2EC-D5C0-A96B59D58115}"/>
              </a:ext>
            </a:extLst>
          </p:cNvPr>
          <p:cNvSpPr/>
          <p:nvPr/>
        </p:nvSpPr>
        <p:spPr>
          <a:xfrm>
            <a:off x="5622087" y="1199880"/>
            <a:ext cx="1274330" cy="1274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Economica" panose="020B0604020202020204" charset="0"/>
              </a:rPr>
              <a:t>F1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0C97DC9-AE75-528A-FF5B-157D3C8C97D3}"/>
              </a:ext>
            </a:extLst>
          </p:cNvPr>
          <p:cNvSpPr/>
          <p:nvPr/>
        </p:nvSpPr>
        <p:spPr>
          <a:xfrm>
            <a:off x="4395082" y="2416095"/>
            <a:ext cx="1274330" cy="1274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Economica" panose="020B060402020202020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3E2DDB-5BEB-7FAB-6892-59742A5C29A3}"/>
              </a:ext>
            </a:extLst>
          </p:cNvPr>
          <p:cNvCxnSpPr>
            <a:cxnSpLocks/>
            <a:stCxn id="3" idx="3"/>
            <a:endCxn id="5" idx="7"/>
          </p:cNvCxnSpPr>
          <p:nvPr/>
        </p:nvCxnSpPr>
        <p:spPr>
          <a:xfrm flipH="1">
            <a:off x="5482791" y="2287589"/>
            <a:ext cx="325917" cy="315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D506B5B-3B36-A194-6D32-A4688D3170DA}"/>
              </a:ext>
            </a:extLst>
          </p:cNvPr>
          <p:cNvSpPr/>
          <p:nvPr/>
        </p:nvSpPr>
        <p:spPr>
          <a:xfrm>
            <a:off x="6860913" y="2416095"/>
            <a:ext cx="1274330" cy="1274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Economica" panose="020B060402020202020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D53339-A81F-BC71-FBBD-5AE52EE51D8A}"/>
              </a:ext>
            </a:extLst>
          </p:cNvPr>
          <p:cNvCxnSpPr>
            <a:stCxn id="3" idx="5"/>
            <a:endCxn id="14" idx="1"/>
          </p:cNvCxnSpPr>
          <p:nvPr/>
        </p:nvCxnSpPr>
        <p:spPr>
          <a:xfrm>
            <a:off x="6709796" y="2287589"/>
            <a:ext cx="337738" cy="315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71DBB5-8E7E-8350-06DF-7B9D63AC4EAD}"/>
                  </a:ext>
                </a:extLst>
              </p:cNvPr>
              <p:cNvSpPr txBox="1"/>
              <p:nvPr/>
            </p:nvSpPr>
            <p:spPr>
              <a:xfrm>
                <a:off x="4309142" y="1951732"/>
                <a:ext cx="14995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71DBB5-8E7E-8350-06DF-7B9D63AC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142" y="1951732"/>
                <a:ext cx="1499566" cy="400110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C8540F-68F7-E937-76F6-99379E11282F}"/>
                  </a:ext>
                </a:extLst>
              </p:cNvPr>
              <p:cNvSpPr txBox="1"/>
              <p:nvPr/>
            </p:nvSpPr>
            <p:spPr>
              <a:xfrm>
                <a:off x="6748295" y="1946413"/>
                <a:ext cx="14995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155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C8540F-68F7-E937-76F6-99379E112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295" y="1946413"/>
                <a:ext cx="1499566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247E2C6-B498-5992-5955-7C14B1D59E98}"/>
              </a:ext>
            </a:extLst>
          </p:cNvPr>
          <p:cNvSpPr txBox="1"/>
          <p:nvPr/>
        </p:nvSpPr>
        <p:spPr>
          <a:xfrm>
            <a:off x="4072009" y="3767422"/>
            <a:ext cx="1719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2 One | 1 Zero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919D34-E959-CAD0-A056-C93DDA397B5C}"/>
              </a:ext>
            </a:extLst>
          </p:cNvPr>
          <p:cNvSpPr txBox="1"/>
          <p:nvPr/>
        </p:nvSpPr>
        <p:spPr>
          <a:xfrm>
            <a:off x="6663326" y="3767422"/>
            <a:ext cx="1719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2 One | 2 Zero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E0EDA1-4A90-8B9D-AA9E-0D26916FE323}"/>
                  </a:ext>
                </a:extLst>
              </p:cNvPr>
              <p:cNvSpPr txBox="1"/>
              <p:nvPr/>
            </p:nvSpPr>
            <p:spPr>
              <a:xfrm>
                <a:off x="4264257" y="4254474"/>
                <a:ext cx="39751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Economica" panose="020B0604020202020204" charset="0"/>
                  </a:rPr>
                  <a:t>Then we compute the </a:t>
                </a:r>
                <a:r>
                  <a:rPr lang="en-US" sz="2400" b="1" dirty="0">
                    <a:latin typeface="Economica" panose="020B0604020202020204" charset="0"/>
                  </a:rPr>
                  <a:t>Information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E0EDA1-4A90-8B9D-AA9E-0D26916FE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257" y="4254474"/>
                <a:ext cx="3975100" cy="769441"/>
              </a:xfrm>
              <a:prstGeom prst="rect">
                <a:avLst/>
              </a:prstGeom>
              <a:blipFill>
                <a:blip r:embed="rId5"/>
                <a:stretch>
                  <a:fillRect l="-1994" t="-5556" r="-3067"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74CD9A07-4CBE-96CF-EA5B-251F9653AF92}"/>
              </a:ext>
            </a:extLst>
          </p:cNvPr>
          <p:cNvSpPr/>
          <p:nvPr/>
        </p:nvSpPr>
        <p:spPr>
          <a:xfrm>
            <a:off x="3735370" y="4229087"/>
            <a:ext cx="523220" cy="52322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n>
                  <a:solidFill>
                    <a:srgbClr val="FF0000"/>
                  </a:solidFill>
                </a:ln>
                <a:noFill/>
              </a:rPr>
              <a:t>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118E7-E8B7-EA88-4ACB-1F8DF11B5B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34</a:t>
            </a:fld>
            <a:endParaRPr lang="a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E7AAD4-B02A-8B9B-A412-AAE727AF8A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84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Split if the Feature is numerical?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6A87F37-4DB0-7CC8-0E21-3BA708A8F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614551"/>
              </p:ext>
            </p:extLst>
          </p:nvPr>
        </p:nvGraphicFramePr>
        <p:xfrm>
          <a:off x="272641" y="1478830"/>
          <a:ext cx="1512815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6195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74662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FF22BD09-4F7B-265D-FEC6-C0FE1527E060}"/>
              </a:ext>
            </a:extLst>
          </p:cNvPr>
          <p:cNvSpPr/>
          <p:nvPr/>
        </p:nvSpPr>
        <p:spPr>
          <a:xfrm>
            <a:off x="1969197" y="2612940"/>
            <a:ext cx="711200" cy="622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B0796-B76F-4111-6FCA-990E52AB707A}"/>
              </a:ext>
            </a:extLst>
          </p:cNvPr>
          <p:cNvSpPr txBox="1"/>
          <p:nvPr/>
        </p:nvSpPr>
        <p:spPr>
          <a:xfrm>
            <a:off x="2628900" y="2638340"/>
            <a:ext cx="1106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Economica" panose="020B0604020202020204" charset="0"/>
              </a:rPr>
              <a:t>Th =160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3E4E0C-17C1-E2EC-D5C0-A96B59D58115}"/>
              </a:ext>
            </a:extLst>
          </p:cNvPr>
          <p:cNvSpPr/>
          <p:nvPr/>
        </p:nvSpPr>
        <p:spPr>
          <a:xfrm>
            <a:off x="5622087" y="1199880"/>
            <a:ext cx="1274330" cy="1274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Economica" panose="020B0604020202020204" charset="0"/>
              </a:rPr>
              <a:t>F1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0C97DC9-AE75-528A-FF5B-157D3C8C97D3}"/>
              </a:ext>
            </a:extLst>
          </p:cNvPr>
          <p:cNvSpPr/>
          <p:nvPr/>
        </p:nvSpPr>
        <p:spPr>
          <a:xfrm>
            <a:off x="4395082" y="2416095"/>
            <a:ext cx="1274330" cy="1274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Economica" panose="020B060402020202020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3E2DDB-5BEB-7FAB-6892-59742A5C29A3}"/>
              </a:ext>
            </a:extLst>
          </p:cNvPr>
          <p:cNvCxnSpPr>
            <a:cxnSpLocks/>
            <a:stCxn id="3" idx="3"/>
            <a:endCxn id="5" idx="7"/>
          </p:cNvCxnSpPr>
          <p:nvPr/>
        </p:nvCxnSpPr>
        <p:spPr>
          <a:xfrm flipH="1">
            <a:off x="5482791" y="2287589"/>
            <a:ext cx="325917" cy="315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D506B5B-3B36-A194-6D32-A4688D3170DA}"/>
              </a:ext>
            </a:extLst>
          </p:cNvPr>
          <p:cNvSpPr/>
          <p:nvPr/>
        </p:nvSpPr>
        <p:spPr>
          <a:xfrm>
            <a:off x="6860913" y="2416095"/>
            <a:ext cx="1274330" cy="1274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Economica" panose="020B060402020202020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D53339-A81F-BC71-FBBD-5AE52EE51D8A}"/>
              </a:ext>
            </a:extLst>
          </p:cNvPr>
          <p:cNvCxnSpPr>
            <a:stCxn id="3" idx="5"/>
            <a:endCxn id="14" idx="1"/>
          </p:cNvCxnSpPr>
          <p:nvPr/>
        </p:nvCxnSpPr>
        <p:spPr>
          <a:xfrm>
            <a:off x="6709796" y="2287589"/>
            <a:ext cx="337738" cy="315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71DBB5-8E7E-8350-06DF-7B9D63AC4EAD}"/>
                  </a:ext>
                </a:extLst>
              </p:cNvPr>
              <p:cNvSpPr txBox="1"/>
              <p:nvPr/>
            </p:nvSpPr>
            <p:spPr>
              <a:xfrm>
                <a:off x="4309142" y="1951732"/>
                <a:ext cx="14995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71DBB5-8E7E-8350-06DF-7B9D63AC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142" y="1951732"/>
                <a:ext cx="1499566" cy="400110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C8540F-68F7-E937-76F6-99379E11282F}"/>
                  </a:ext>
                </a:extLst>
              </p:cNvPr>
              <p:cNvSpPr txBox="1"/>
              <p:nvPr/>
            </p:nvSpPr>
            <p:spPr>
              <a:xfrm>
                <a:off x="6748295" y="1946413"/>
                <a:ext cx="14995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160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C8540F-68F7-E937-76F6-99379E112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295" y="1946413"/>
                <a:ext cx="1499566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247E2C6-B498-5992-5955-7C14B1D59E98}"/>
              </a:ext>
            </a:extLst>
          </p:cNvPr>
          <p:cNvSpPr txBox="1"/>
          <p:nvPr/>
        </p:nvSpPr>
        <p:spPr>
          <a:xfrm>
            <a:off x="4072009" y="3767422"/>
            <a:ext cx="1719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3 One | 1 Zero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919D34-E959-CAD0-A056-C93DDA397B5C}"/>
              </a:ext>
            </a:extLst>
          </p:cNvPr>
          <p:cNvSpPr txBox="1"/>
          <p:nvPr/>
        </p:nvSpPr>
        <p:spPr>
          <a:xfrm>
            <a:off x="6663326" y="3767422"/>
            <a:ext cx="1719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1 One | 2 Zero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E0EDA1-4A90-8B9D-AA9E-0D26916FE323}"/>
                  </a:ext>
                </a:extLst>
              </p:cNvPr>
              <p:cNvSpPr txBox="1"/>
              <p:nvPr/>
            </p:nvSpPr>
            <p:spPr>
              <a:xfrm>
                <a:off x="4264257" y="4254474"/>
                <a:ext cx="39751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Economica" panose="020B0604020202020204" charset="0"/>
                  </a:rPr>
                  <a:t>Then we compute the </a:t>
                </a:r>
                <a:r>
                  <a:rPr lang="en-US" sz="2400" b="1" dirty="0">
                    <a:latin typeface="Economica" panose="020B0604020202020204" charset="0"/>
                  </a:rPr>
                  <a:t>Information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E0EDA1-4A90-8B9D-AA9E-0D26916FE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257" y="4254474"/>
                <a:ext cx="3975100" cy="769441"/>
              </a:xfrm>
              <a:prstGeom prst="rect">
                <a:avLst/>
              </a:prstGeom>
              <a:blipFill>
                <a:blip r:embed="rId5"/>
                <a:stretch>
                  <a:fillRect l="-1994" t="-5556" r="-3067"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C75FC83D-BFE7-4298-0CFD-2F6081B03476}"/>
              </a:ext>
            </a:extLst>
          </p:cNvPr>
          <p:cNvSpPr/>
          <p:nvPr/>
        </p:nvSpPr>
        <p:spPr>
          <a:xfrm>
            <a:off x="3735370" y="4229087"/>
            <a:ext cx="523220" cy="52322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n>
                  <a:solidFill>
                    <a:srgbClr val="FF0000"/>
                  </a:solidFill>
                </a:ln>
                <a:noFill/>
              </a:rPr>
              <a:t>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6BE7F-5C68-F87D-2B3F-A368E49879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35</a:t>
            </a:fld>
            <a:endParaRPr lang="a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7571BC-309B-7D55-4308-61833AA49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337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Split if the Feature is numerical?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6A87F37-4DB0-7CC8-0E21-3BA708A8F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533741"/>
              </p:ext>
            </p:extLst>
          </p:nvPr>
        </p:nvGraphicFramePr>
        <p:xfrm>
          <a:off x="272641" y="1478830"/>
          <a:ext cx="1512815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6195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74662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FF22BD09-4F7B-265D-FEC6-C0FE1527E060}"/>
              </a:ext>
            </a:extLst>
          </p:cNvPr>
          <p:cNvSpPr/>
          <p:nvPr/>
        </p:nvSpPr>
        <p:spPr>
          <a:xfrm>
            <a:off x="1969197" y="2612940"/>
            <a:ext cx="711200" cy="622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B0796-B76F-4111-6FCA-990E52AB707A}"/>
              </a:ext>
            </a:extLst>
          </p:cNvPr>
          <p:cNvSpPr txBox="1"/>
          <p:nvPr/>
        </p:nvSpPr>
        <p:spPr>
          <a:xfrm>
            <a:off x="2628900" y="2638340"/>
            <a:ext cx="1106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Economica" panose="020B0604020202020204" charset="0"/>
              </a:rPr>
              <a:t>Th =183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3E4E0C-17C1-E2EC-D5C0-A96B59D58115}"/>
              </a:ext>
            </a:extLst>
          </p:cNvPr>
          <p:cNvSpPr/>
          <p:nvPr/>
        </p:nvSpPr>
        <p:spPr>
          <a:xfrm>
            <a:off x="5622087" y="1199880"/>
            <a:ext cx="1274330" cy="1274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Economica" panose="020B0604020202020204" charset="0"/>
              </a:rPr>
              <a:t>F1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0C97DC9-AE75-528A-FF5B-157D3C8C97D3}"/>
              </a:ext>
            </a:extLst>
          </p:cNvPr>
          <p:cNvSpPr/>
          <p:nvPr/>
        </p:nvSpPr>
        <p:spPr>
          <a:xfrm>
            <a:off x="4395082" y="2416095"/>
            <a:ext cx="1274330" cy="1274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Economica" panose="020B060402020202020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3E2DDB-5BEB-7FAB-6892-59742A5C29A3}"/>
              </a:ext>
            </a:extLst>
          </p:cNvPr>
          <p:cNvCxnSpPr>
            <a:cxnSpLocks/>
            <a:stCxn id="3" idx="3"/>
            <a:endCxn id="5" idx="7"/>
          </p:cNvCxnSpPr>
          <p:nvPr/>
        </p:nvCxnSpPr>
        <p:spPr>
          <a:xfrm flipH="1">
            <a:off x="5482791" y="2287589"/>
            <a:ext cx="325917" cy="315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D506B5B-3B36-A194-6D32-A4688D3170DA}"/>
              </a:ext>
            </a:extLst>
          </p:cNvPr>
          <p:cNvSpPr/>
          <p:nvPr/>
        </p:nvSpPr>
        <p:spPr>
          <a:xfrm>
            <a:off x="6860913" y="2416095"/>
            <a:ext cx="1274330" cy="1274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Economica" panose="020B060402020202020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D53339-A81F-BC71-FBBD-5AE52EE51D8A}"/>
              </a:ext>
            </a:extLst>
          </p:cNvPr>
          <p:cNvCxnSpPr>
            <a:stCxn id="3" idx="5"/>
            <a:endCxn id="14" idx="1"/>
          </p:cNvCxnSpPr>
          <p:nvPr/>
        </p:nvCxnSpPr>
        <p:spPr>
          <a:xfrm>
            <a:off x="6709796" y="2287589"/>
            <a:ext cx="337738" cy="315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71DBB5-8E7E-8350-06DF-7B9D63AC4EAD}"/>
                  </a:ext>
                </a:extLst>
              </p:cNvPr>
              <p:cNvSpPr txBox="1"/>
              <p:nvPr/>
            </p:nvSpPr>
            <p:spPr>
              <a:xfrm>
                <a:off x="4309142" y="1951732"/>
                <a:ext cx="14995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71DBB5-8E7E-8350-06DF-7B9D63AC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142" y="1951732"/>
                <a:ext cx="1499566" cy="400110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C8540F-68F7-E937-76F6-99379E11282F}"/>
                  </a:ext>
                </a:extLst>
              </p:cNvPr>
              <p:cNvSpPr txBox="1"/>
              <p:nvPr/>
            </p:nvSpPr>
            <p:spPr>
              <a:xfrm>
                <a:off x="6748295" y="1946413"/>
                <a:ext cx="14995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83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C8540F-68F7-E937-76F6-99379E112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295" y="1946413"/>
                <a:ext cx="1499566" cy="400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247E2C6-B498-5992-5955-7C14B1D59E98}"/>
              </a:ext>
            </a:extLst>
          </p:cNvPr>
          <p:cNvSpPr txBox="1"/>
          <p:nvPr/>
        </p:nvSpPr>
        <p:spPr>
          <a:xfrm>
            <a:off x="4072009" y="3767422"/>
            <a:ext cx="1719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4 One | 3 Zero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919D34-E959-CAD0-A056-C93DDA397B5C}"/>
              </a:ext>
            </a:extLst>
          </p:cNvPr>
          <p:cNvSpPr txBox="1"/>
          <p:nvPr/>
        </p:nvSpPr>
        <p:spPr>
          <a:xfrm>
            <a:off x="6663326" y="3767422"/>
            <a:ext cx="1719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0 One | 0 Zero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E0EDA1-4A90-8B9D-AA9E-0D26916FE323}"/>
                  </a:ext>
                </a:extLst>
              </p:cNvPr>
              <p:cNvSpPr txBox="1"/>
              <p:nvPr/>
            </p:nvSpPr>
            <p:spPr>
              <a:xfrm>
                <a:off x="4264257" y="4254474"/>
                <a:ext cx="39751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Economica" panose="020B0604020202020204" charset="0"/>
                  </a:rPr>
                  <a:t>Then we compute the </a:t>
                </a:r>
                <a:r>
                  <a:rPr lang="en-US" sz="2400" b="1" dirty="0">
                    <a:latin typeface="Economica" panose="020B0604020202020204" charset="0"/>
                  </a:rPr>
                  <a:t>Information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E0EDA1-4A90-8B9D-AA9E-0D26916FE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257" y="4254474"/>
                <a:ext cx="3975100" cy="769441"/>
              </a:xfrm>
              <a:prstGeom prst="rect">
                <a:avLst/>
              </a:prstGeom>
              <a:blipFill>
                <a:blip r:embed="rId5"/>
                <a:stretch>
                  <a:fillRect l="-1994" t="-5556" r="-3067"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C75FC83D-BFE7-4298-0CFD-2F6081B03476}"/>
              </a:ext>
            </a:extLst>
          </p:cNvPr>
          <p:cNvSpPr/>
          <p:nvPr/>
        </p:nvSpPr>
        <p:spPr>
          <a:xfrm>
            <a:off x="3735370" y="4229087"/>
            <a:ext cx="523220" cy="52322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n>
                  <a:solidFill>
                    <a:srgbClr val="FF0000"/>
                  </a:solidFill>
                </a:ln>
                <a:noFill/>
              </a:rPr>
              <a:t>3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A8BE14-54C0-0BAE-2B30-C40F45DF26C3}"/>
              </a:ext>
            </a:extLst>
          </p:cNvPr>
          <p:cNvGrpSpPr/>
          <p:nvPr/>
        </p:nvGrpSpPr>
        <p:grpSpPr>
          <a:xfrm>
            <a:off x="4086050" y="1227675"/>
            <a:ext cx="237134" cy="842779"/>
            <a:chOff x="4086050" y="1227675"/>
            <a:chExt cx="237134" cy="84277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E3A3A69-359D-5A03-9A0E-9725AE6163CF}"/>
                </a:ext>
              </a:extLst>
            </p:cNvPr>
            <p:cNvSpPr/>
            <p:nvPr/>
          </p:nvSpPr>
          <p:spPr>
            <a:xfrm>
              <a:off x="4086050" y="1227675"/>
              <a:ext cx="237133" cy="237133"/>
            </a:xfrm>
            <a:prstGeom prst="ellipse">
              <a:avLst/>
            </a:prstGeom>
            <a:ln>
              <a:solidFill>
                <a:schemeClr val="tx1"/>
              </a:solidFill>
            </a:ln>
            <a:effectLst>
              <a:softEdge rad="12700"/>
            </a:effectLst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32CAD0-7CC3-7774-1B0E-72A4811FDD49}"/>
                </a:ext>
              </a:extLst>
            </p:cNvPr>
            <p:cNvSpPr/>
            <p:nvPr/>
          </p:nvSpPr>
          <p:spPr>
            <a:xfrm>
              <a:off x="4086051" y="1531935"/>
              <a:ext cx="237133" cy="237133"/>
            </a:xfrm>
            <a:prstGeom prst="ellipse">
              <a:avLst/>
            </a:prstGeom>
            <a:ln>
              <a:solidFill>
                <a:schemeClr val="tx1"/>
              </a:solidFill>
            </a:ln>
            <a:effectLst>
              <a:softEdge rad="12700"/>
            </a:effectLst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51BBCC2-C82F-11AD-18B4-CA0B8B5B094E}"/>
                </a:ext>
              </a:extLst>
            </p:cNvPr>
            <p:cNvSpPr/>
            <p:nvPr/>
          </p:nvSpPr>
          <p:spPr>
            <a:xfrm>
              <a:off x="4086051" y="1833321"/>
              <a:ext cx="237133" cy="237133"/>
            </a:xfrm>
            <a:prstGeom prst="ellipse">
              <a:avLst/>
            </a:prstGeom>
            <a:ln>
              <a:solidFill>
                <a:schemeClr val="tx1"/>
              </a:solidFill>
            </a:ln>
            <a:effectLst>
              <a:softEdge rad="12700"/>
            </a:effectLst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4EE09C-D18F-E350-204A-2E7B51D5BC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36</a:t>
            </a:fld>
            <a:endParaRPr lang="a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D4DE78-5001-1FEF-5F26-DD50B8343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8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Split if the Feature is numerical?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6A87F37-4DB0-7CC8-0E21-3BA708A8F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564370"/>
              </p:ext>
            </p:extLst>
          </p:nvPr>
        </p:nvGraphicFramePr>
        <p:xfrm>
          <a:off x="272641" y="1478830"/>
          <a:ext cx="1512815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6195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74662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DE0EDA1-4A90-8B9D-AA9E-0D26916FE323}"/>
              </a:ext>
            </a:extLst>
          </p:cNvPr>
          <p:cNvSpPr txBox="1"/>
          <p:nvPr/>
        </p:nvSpPr>
        <p:spPr>
          <a:xfrm>
            <a:off x="3387956" y="3023741"/>
            <a:ext cx="44733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Economica" panose="020B0604020202020204" charset="0"/>
              </a:rPr>
              <a:t>Choose the </a:t>
            </a:r>
            <a:r>
              <a:rPr lang="en-US" sz="3200" b="1" dirty="0">
                <a:latin typeface="Economica" panose="020B0604020202020204" charset="0"/>
              </a:rPr>
              <a:t>Th</a:t>
            </a:r>
            <a:r>
              <a:rPr lang="en-US" sz="3200" dirty="0">
                <a:latin typeface="Economica" panose="020B0604020202020204" charset="0"/>
              </a:rPr>
              <a:t> that </a:t>
            </a:r>
            <a:r>
              <a:rPr lang="en-US" sz="3200" b="1" dirty="0">
                <a:latin typeface="Economica" panose="020B0604020202020204" charset="0"/>
              </a:rPr>
              <a:t>Maximize Information Gain</a:t>
            </a:r>
            <a:endParaRPr lang="en-US" sz="1800" i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75FC83D-BFE7-4298-0CFD-2F6081B03476}"/>
              </a:ext>
            </a:extLst>
          </p:cNvPr>
          <p:cNvSpPr/>
          <p:nvPr/>
        </p:nvSpPr>
        <p:spPr>
          <a:xfrm>
            <a:off x="2864736" y="3300740"/>
            <a:ext cx="523220" cy="52322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n>
                  <a:solidFill>
                    <a:srgbClr val="FF0000"/>
                  </a:solidFill>
                </a:ln>
                <a:noFill/>
              </a:rPr>
              <a:t>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6A30E1E6-3783-18E9-7171-1D84201D0D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2588829"/>
                  </p:ext>
                </p:extLst>
              </p:nvPr>
            </p:nvGraphicFramePr>
            <p:xfrm>
              <a:off x="1981200" y="1731560"/>
              <a:ext cx="7035792" cy="103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9474">
                      <a:extLst>
                        <a:ext uri="{9D8B030D-6E8A-4147-A177-3AD203B41FA5}">
                          <a16:colId xmlns:a16="http://schemas.microsoft.com/office/drawing/2014/main" val="1152984721"/>
                        </a:ext>
                      </a:extLst>
                    </a:gridCol>
                    <a:gridCol w="879474">
                      <a:extLst>
                        <a:ext uri="{9D8B030D-6E8A-4147-A177-3AD203B41FA5}">
                          <a16:colId xmlns:a16="http://schemas.microsoft.com/office/drawing/2014/main" val="1149364676"/>
                        </a:ext>
                      </a:extLst>
                    </a:gridCol>
                    <a:gridCol w="879474">
                      <a:extLst>
                        <a:ext uri="{9D8B030D-6E8A-4147-A177-3AD203B41FA5}">
                          <a16:colId xmlns:a16="http://schemas.microsoft.com/office/drawing/2014/main" val="2983761049"/>
                        </a:ext>
                      </a:extLst>
                    </a:gridCol>
                    <a:gridCol w="879474">
                      <a:extLst>
                        <a:ext uri="{9D8B030D-6E8A-4147-A177-3AD203B41FA5}">
                          <a16:colId xmlns:a16="http://schemas.microsoft.com/office/drawing/2014/main" val="2354457162"/>
                        </a:ext>
                      </a:extLst>
                    </a:gridCol>
                    <a:gridCol w="879474">
                      <a:extLst>
                        <a:ext uri="{9D8B030D-6E8A-4147-A177-3AD203B41FA5}">
                          <a16:colId xmlns:a16="http://schemas.microsoft.com/office/drawing/2014/main" val="1632919871"/>
                        </a:ext>
                      </a:extLst>
                    </a:gridCol>
                    <a:gridCol w="879474">
                      <a:extLst>
                        <a:ext uri="{9D8B030D-6E8A-4147-A177-3AD203B41FA5}">
                          <a16:colId xmlns:a16="http://schemas.microsoft.com/office/drawing/2014/main" val="4008998244"/>
                        </a:ext>
                      </a:extLst>
                    </a:gridCol>
                    <a:gridCol w="879474">
                      <a:extLst>
                        <a:ext uri="{9D8B030D-6E8A-4147-A177-3AD203B41FA5}">
                          <a16:colId xmlns:a16="http://schemas.microsoft.com/office/drawing/2014/main" val="2952635355"/>
                        </a:ext>
                      </a:extLst>
                    </a:gridCol>
                    <a:gridCol w="879474">
                      <a:extLst>
                        <a:ext uri="{9D8B030D-6E8A-4147-A177-3AD203B41FA5}">
                          <a16:colId xmlns:a16="http://schemas.microsoft.com/office/drawing/2014/main" val="32478393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Economica" panose="020B0604020202020204" charset="0"/>
                            </a:rPr>
                            <a:t>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Economica" panose="020B0604020202020204" charset="0"/>
                            </a:rPr>
                            <a:t>149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Economica" panose="020B0604020202020204" charset="0"/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Economica" panose="020B0604020202020204" charset="0"/>
                            </a:rPr>
                            <a:t>155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Economica" panose="020B0604020202020204" charset="0"/>
                            </a:rPr>
                            <a:t>160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Economica" panose="020B0604020202020204" charset="0"/>
                            </a:rPr>
                            <a:t>166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Economica" panose="020B0604020202020204" charset="0"/>
                            </a:rPr>
                            <a:t>170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Economica" panose="020B0604020202020204" charset="0"/>
                            </a:rPr>
                            <a:t>183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4915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Economica" panose="020B0604020202020204" charset="0"/>
                            </a:rPr>
                            <a:t>IG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170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183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201264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6A30E1E6-3783-18E9-7171-1D84201D0D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2588829"/>
                  </p:ext>
                </p:extLst>
              </p:nvPr>
            </p:nvGraphicFramePr>
            <p:xfrm>
              <a:off x="1981200" y="1731560"/>
              <a:ext cx="7035792" cy="103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9474">
                      <a:extLst>
                        <a:ext uri="{9D8B030D-6E8A-4147-A177-3AD203B41FA5}">
                          <a16:colId xmlns:a16="http://schemas.microsoft.com/office/drawing/2014/main" val="1152984721"/>
                        </a:ext>
                      </a:extLst>
                    </a:gridCol>
                    <a:gridCol w="879474">
                      <a:extLst>
                        <a:ext uri="{9D8B030D-6E8A-4147-A177-3AD203B41FA5}">
                          <a16:colId xmlns:a16="http://schemas.microsoft.com/office/drawing/2014/main" val="1149364676"/>
                        </a:ext>
                      </a:extLst>
                    </a:gridCol>
                    <a:gridCol w="879474">
                      <a:extLst>
                        <a:ext uri="{9D8B030D-6E8A-4147-A177-3AD203B41FA5}">
                          <a16:colId xmlns:a16="http://schemas.microsoft.com/office/drawing/2014/main" val="2983761049"/>
                        </a:ext>
                      </a:extLst>
                    </a:gridCol>
                    <a:gridCol w="879474">
                      <a:extLst>
                        <a:ext uri="{9D8B030D-6E8A-4147-A177-3AD203B41FA5}">
                          <a16:colId xmlns:a16="http://schemas.microsoft.com/office/drawing/2014/main" val="2354457162"/>
                        </a:ext>
                      </a:extLst>
                    </a:gridCol>
                    <a:gridCol w="879474">
                      <a:extLst>
                        <a:ext uri="{9D8B030D-6E8A-4147-A177-3AD203B41FA5}">
                          <a16:colId xmlns:a16="http://schemas.microsoft.com/office/drawing/2014/main" val="1632919871"/>
                        </a:ext>
                      </a:extLst>
                    </a:gridCol>
                    <a:gridCol w="879474">
                      <a:extLst>
                        <a:ext uri="{9D8B030D-6E8A-4147-A177-3AD203B41FA5}">
                          <a16:colId xmlns:a16="http://schemas.microsoft.com/office/drawing/2014/main" val="4008998244"/>
                        </a:ext>
                      </a:extLst>
                    </a:gridCol>
                    <a:gridCol w="879474">
                      <a:extLst>
                        <a:ext uri="{9D8B030D-6E8A-4147-A177-3AD203B41FA5}">
                          <a16:colId xmlns:a16="http://schemas.microsoft.com/office/drawing/2014/main" val="2952635355"/>
                        </a:ext>
                      </a:extLst>
                    </a:gridCol>
                    <a:gridCol w="879474">
                      <a:extLst>
                        <a:ext uri="{9D8B030D-6E8A-4147-A177-3AD203B41FA5}">
                          <a16:colId xmlns:a16="http://schemas.microsoft.com/office/drawing/2014/main" val="3247839386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Economica" panose="020B0604020202020204" charset="0"/>
                            </a:rPr>
                            <a:t>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Economica" panose="020B0604020202020204" charset="0"/>
                            </a:rPr>
                            <a:t>149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Economica" panose="020B0604020202020204" charset="0"/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Economica" panose="020B0604020202020204" charset="0"/>
                            </a:rPr>
                            <a:t>155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Economica" panose="020B0604020202020204" charset="0"/>
                            </a:rPr>
                            <a:t>160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Economica" panose="020B0604020202020204" charset="0"/>
                            </a:rPr>
                            <a:t>166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Economica" panose="020B0604020202020204" charset="0"/>
                            </a:rPr>
                            <a:t>170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Economica" panose="020B0604020202020204" charset="0"/>
                            </a:rPr>
                            <a:t>183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491556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Economica" panose="020B0604020202020204" charset="0"/>
                            </a:rPr>
                            <a:t>IG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90" t="-111765" r="-600000" b="-3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083" t="-111765" r="-504167" b="-3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11765" r="-400690" b="-3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2778" t="-111765" r="-303472" b="-3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2778" t="-111765" r="-203472" b="-3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8621" t="-111765" r="-102069" b="-3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3472" t="-111765" r="-2778" b="-3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20126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A4911CA-9ACF-95E5-191F-6856B1A35F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37</a:t>
            </a:fld>
            <a:endParaRPr lang="ar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C7E0332-795C-4944-4B35-3635C644B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5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6F6DE-12AB-0C6B-C007-B1F38C8984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38</a:t>
            </a:fld>
            <a:endParaRPr lang="a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2E2015-F015-0A43-41C4-0FEEB0A6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273" y="214080"/>
            <a:ext cx="927454" cy="927454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45090DE-C566-2B92-1C06-EB745C2C0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71553"/>
              </p:ext>
            </p:extLst>
          </p:nvPr>
        </p:nvGraphicFramePr>
        <p:xfrm>
          <a:off x="1524000" y="1141534"/>
          <a:ext cx="6096000" cy="2522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50207305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738236185"/>
                    </a:ext>
                  </a:extLst>
                </a:gridCol>
              </a:tblGrid>
              <a:tr h="6305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Economica" panose="020B0604020202020204" charset="0"/>
                        </a:rPr>
                        <a:t>Advantages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Economica" panose="020B0604020202020204" charset="0"/>
                        </a:rPr>
                        <a:t>Disadvantages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099802"/>
                  </a:ext>
                </a:extLst>
              </a:tr>
              <a:tr h="6305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Economica" panose="020B0604020202020204" charset="0"/>
                        </a:rPr>
                        <a:t>Interpretability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Economica" panose="020B0604020202020204" charset="0"/>
                        </a:rPr>
                        <a:t>Overfitting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956041"/>
                  </a:ext>
                </a:extLst>
              </a:tr>
              <a:tr h="63058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Economica" panose="020B0604020202020204" charset="0"/>
                        </a:rPr>
                        <a:t>Less Data Preparation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Economica" panose="020B0604020202020204" charset="0"/>
                        </a:rPr>
                        <a:t>High variance models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88515"/>
                  </a:ext>
                </a:extLst>
              </a:tr>
              <a:tr h="6305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i="0" u="none" strike="noStrike" cap="none" dirty="0">
                          <a:solidFill>
                            <a:schemeClr val="tx1"/>
                          </a:solidFill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Non-Linearity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Economica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657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7572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395B-B30C-B0D3-9281-B20A6DF8D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Decision Tree Using SkLearn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97574-F487-BF0D-7FA8-B56921FAB0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39</a:t>
            </a:fld>
            <a:endParaRPr lang="a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49C96-BE73-6273-4C05-6E0889FE0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289146"/>
            <a:ext cx="8529927" cy="34622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A69B26-F066-ED56-A2EC-AFC6A015E775}"/>
              </a:ext>
            </a:extLst>
          </p:cNvPr>
          <p:cNvSpPr txBox="1"/>
          <p:nvPr/>
        </p:nvSpPr>
        <p:spPr>
          <a:xfrm>
            <a:off x="0" y="4743679"/>
            <a:ext cx="744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https://scikit-learn.org/stable/modules/generated/sklearn.tree.DecisionTreeClassifier.html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ADE147-E606-B695-F021-39EA5D385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28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891" y="138826"/>
            <a:ext cx="8520600" cy="831300"/>
          </a:xfrm>
        </p:spPr>
        <p:txBody>
          <a:bodyPr/>
          <a:lstStyle/>
          <a:p>
            <a:pPr algn="ctr"/>
            <a:r>
              <a:rPr lang="en-US" dirty="0"/>
              <a:t>Decision Tree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97FB2A-C964-87D9-B5AE-7C7653EA9BA8}"/>
              </a:ext>
            </a:extLst>
          </p:cNvPr>
          <p:cNvGrpSpPr/>
          <p:nvPr/>
        </p:nvGrpSpPr>
        <p:grpSpPr>
          <a:xfrm>
            <a:off x="2452411" y="1192942"/>
            <a:ext cx="4167560" cy="3523598"/>
            <a:chOff x="470326" y="1168558"/>
            <a:chExt cx="4167560" cy="352359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5604D60-3DA1-9DDE-C62F-9623B7A9A227}"/>
                </a:ext>
              </a:extLst>
            </p:cNvPr>
            <p:cNvSpPr/>
            <p:nvPr/>
          </p:nvSpPr>
          <p:spPr>
            <a:xfrm>
              <a:off x="2803223" y="1168558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06EB593-DB29-B4DE-5B51-5942B8FB6067}"/>
                </a:ext>
              </a:extLst>
            </p:cNvPr>
            <p:cNvSpPr/>
            <p:nvPr/>
          </p:nvSpPr>
          <p:spPr>
            <a:xfrm>
              <a:off x="1636774" y="210558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D751F79-7062-2A6A-4127-5C2D9BD42EF9}"/>
                </a:ext>
              </a:extLst>
            </p:cNvPr>
            <p:cNvSpPr/>
            <p:nvPr/>
          </p:nvSpPr>
          <p:spPr>
            <a:xfrm>
              <a:off x="2803222" y="21055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C3EFF49-8483-0E65-20D3-FBD52B540B11}"/>
                </a:ext>
              </a:extLst>
            </p:cNvPr>
            <p:cNvSpPr/>
            <p:nvPr/>
          </p:nvSpPr>
          <p:spPr>
            <a:xfrm>
              <a:off x="470326" y="305481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3CC5065-B580-110A-B4F3-D60D66180998}"/>
                </a:ext>
              </a:extLst>
            </p:cNvPr>
            <p:cNvSpPr/>
            <p:nvPr/>
          </p:nvSpPr>
          <p:spPr>
            <a:xfrm>
              <a:off x="3969670" y="210558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8EE6333-E6B5-5A06-0C95-D4AAD4AA70B9}"/>
                </a:ext>
              </a:extLst>
            </p:cNvPr>
            <p:cNvSpPr/>
            <p:nvPr/>
          </p:nvSpPr>
          <p:spPr>
            <a:xfrm>
              <a:off x="3993117" y="304261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DE33D43-9756-C488-8767-3534EAF40D68}"/>
                </a:ext>
              </a:extLst>
            </p:cNvPr>
            <p:cNvSpPr/>
            <p:nvPr/>
          </p:nvSpPr>
          <p:spPr>
            <a:xfrm>
              <a:off x="1636774" y="306394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6FCB2A4-AD17-A388-E9CB-6E3C69705F4A}"/>
                </a:ext>
              </a:extLst>
            </p:cNvPr>
            <p:cNvSpPr/>
            <p:nvPr/>
          </p:nvSpPr>
          <p:spPr>
            <a:xfrm>
              <a:off x="2803222" y="304261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F454BC2-2070-6E87-FBA4-6A99834014A0}"/>
                </a:ext>
              </a:extLst>
            </p:cNvPr>
            <p:cNvSpPr/>
            <p:nvPr/>
          </p:nvSpPr>
          <p:spPr>
            <a:xfrm>
              <a:off x="992005" y="40473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75B8F9D-82D3-2817-CCEE-53B7685D1544}"/>
                </a:ext>
              </a:extLst>
            </p:cNvPr>
            <p:cNvSpPr/>
            <p:nvPr/>
          </p:nvSpPr>
          <p:spPr>
            <a:xfrm>
              <a:off x="2281543" y="40473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A414BE5-409F-082D-905A-4193DBD9C004}"/>
                </a:ext>
              </a:extLst>
            </p:cNvPr>
            <p:cNvCxnSpPr>
              <a:stCxn id="4" idx="4"/>
              <a:endCxn id="16" idx="0"/>
            </p:cNvCxnSpPr>
            <p:nvPr/>
          </p:nvCxnSpPr>
          <p:spPr>
            <a:xfrm flipH="1">
              <a:off x="3125607" y="1813327"/>
              <a:ext cx="1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4DF6A3F-4C4A-B358-5827-9B28BA6B6A63}"/>
                </a:ext>
              </a:extLst>
            </p:cNvPr>
            <p:cNvCxnSpPr>
              <a:stCxn id="4" idx="3"/>
              <a:endCxn id="5" idx="7"/>
            </p:cNvCxnSpPr>
            <p:nvPr/>
          </p:nvCxnSpPr>
          <p:spPr>
            <a:xfrm flipH="1">
              <a:off x="2187119" y="1718903"/>
              <a:ext cx="710528" cy="481106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BA3FD6F-2FDF-0CFF-4D02-925B5511FB11}"/>
                </a:ext>
              </a:extLst>
            </p:cNvPr>
            <p:cNvCxnSpPr>
              <a:stCxn id="4" idx="5"/>
              <a:endCxn id="20" idx="1"/>
            </p:cNvCxnSpPr>
            <p:nvPr/>
          </p:nvCxnSpPr>
          <p:spPr>
            <a:xfrm>
              <a:off x="3353568" y="1718903"/>
              <a:ext cx="710526" cy="48110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4ED08DB-CF65-1C7F-D72E-46496B7DFF95}"/>
                </a:ext>
              </a:extLst>
            </p:cNvPr>
            <p:cNvCxnSpPr>
              <a:stCxn id="16" idx="4"/>
              <a:endCxn id="26" idx="0"/>
            </p:cNvCxnSpPr>
            <p:nvPr/>
          </p:nvCxnSpPr>
          <p:spPr>
            <a:xfrm>
              <a:off x="3125607" y="2750356"/>
              <a:ext cx="0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7BC2615-9784-DC88-46F8-BAE0ED3EEDE9}"/>
                </a:ext>
              </a:extLst>
            </p:cNvPr>
            <p:cNvCxnSpPr>
              <a:stCxn id="16" idx="5"/>
              <a:endCxn id="22" idx="1"/>
            </p:cNvCxnSpPr>
            <p:nvPr/>
          </p:nvCxnSpPr>
          <p:spPr>
            <a:xfrm>
              <a:off x="3353567" y="2655932"/>
              <a:ext cx="733974" cy="48110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B33FF4-BE24-EB6D-A97C-EA105AD7E45E}"/>
                </a:ext>
              </a:extLst>
            </p:cNvPr>
            <p:cNvCxnSpPr>
              <a:stCxn id="5" idx="4"/>
              <a:endCxn id="24" idx="0"/>
            </p:cNvCxnSpPr>
            <p:nvPr/>
          </p:nvCxnSpPr>
          <p:spPr>
            <a:xfrm>
              <a:off x="1959159" y="2750354"/>
              <a:ext cx="0" cy="31359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73C7886-423D-F41D-90AC-6393A1FD3D4D}"/>
                </a:ext>
              </a:extLst>
            </p:cNvPr>
            <p:cNvCxnSpPr>
              <a:stCxn id="5" idx="3"/>
              <a:endCxn id="18" idx="7"/>
            </p:cNvCxnSpPr>
            <p:nvPr/>
          </p:nvCxnSpPr>
          <p:spPr>
            <a:xfrm flipH="1">
              <a:off x="1020671" y="2655930"/>
              <a:ext cx="710527" cy="49330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7C076B1-D193-FC6B-4ED9-709E9227B688}"/>
                </a:ext>
              </a:extLst>
            </p:cNvPr>
            <p:cNvCxnSpPr>
              <a:stCxn id="24" idx="3"/>
              <a:endCxn id="28" idx="0"/>
            </p:cNvCxnSpPr>
            <p:nvPr/>
          </p:nvCxnSpPr>
          <p:spPr>
            <a:xfrm flipH="1">
              <a:off x="1314390" y="3614290"/>
              <a:ext cx="416808" cy="43309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23BE3E8-80B5-BDEE-1EBC-9011B22B46BB}"/>
                </a:ext>
              </a:extLst>
            </p:cNvPr>
            <p:cNvCxnSpPr>
              <a:stCxn id="24" idx="5"/>
            </p:cNvCxnSpPr>
            <p:nvPr/>
          </p:nvCxnSpPr>
          <p:spPr>
            <a:xfrm>
              <a:off x="2187119" y="3614290"/>
              <a:ext cx="355264" cy="43309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2EB3CB04-AADA-7546-8205-C0C88244C0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4</a:t>
            </a:fld>
            <a:endParaRPr lang="ar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7830031-3B11-2F63-AD16-320BA2CF3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26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395B-B30C-B0D3-9281-B20A6DF8D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14" y="200983"/>
            <a:ext cx="8520600" cy="831300"/>
          </a:xfrm>
        </p:spPr>
        <p:txBody>
          <a:bodyPr/>
          <a:lstStyle/>
          <a:p>
            <a:pPr algn="ctr"/>
            <a:r>
              <a:rPr lang="en-US" dirty="0"/>
              <a:t>Important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97574-F487-BF0D-7FA8-B56921FAB0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40</a:t>
            </a:fld>
            <a:endParaRPr lang="ar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AA2F6CE-B2DD-AA74-D868-1ECE1C6CDF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377934"/>
              </p:ext>
            </p:extLst>
          </p:nvPr>
        </p:nvGraphicFramePr>
        <p:xfrm>
          <a:off x="191870" y="1297585"/>
          <a:ext cx="8803888" cy="295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6129">
                  <a:extLst>
                    <a:ext uri="{9D8B030D-6E8A-4147-A177-3AD203B41FA5}">
                      <a16:colId xmlns:a16="http://schemas.microsoft.com/office/drawing/2014/main" val="731137908"/>
                    </a:ext>
                  </a:extLst>
                </a:gridCol>
                <a:gridCol w="5947759">
                  <a:extLst>
                    <a:ext uri="{9D8B030D-6E8A-4147-A177-3AD203B41FA5}">
                      <a16:colId xmlns:a16="http://schemas.microsoft.com/office/drawing/2014/main" val="925829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/>
                        <a:t>max_depth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3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The maximum depth of the tree</a:t>
                      </a:r>
                      <a:endParaRPr lang="en-US" sz="2300" dirty="0">
                        <a:latin typeface="Economica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791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/>
                        <a:t>min_samples_split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3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The minimum number of samples required to split an internal node</a:t>
                      </a:r>
                      <a:endParaRPr lang="en-US" sz="2300" dirty="0">
                        <a:latin typeface="Economica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68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/>
                        <a:t>max_leaf_nodes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 dirty="0">
                          <a:latin typeface="Economica" panose="020B0604020202020204" charset="0"/>
                        </a:rPr>
                        <a:t>The maximum number of leaf nodes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728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/>
                        <a:t>max_features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23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The number of features to consider when looking for the best split</a:t>
                      </a:r>
                      <a:endParaRPr lang="en-US" sz="2300" dirty="0">
                        <a:latin typeface="Economica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96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/>
                        <a:t>class_weight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 dirty="0">
                          <a:latin typeface="Economica" panose="020B0604020202020204" charset="0"/>
                        </a:rPr>
                        <a:t>To handle unbalance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104627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47DE8AC-215D-B08C-03DC-F0F0534B6B0B}"/>
              </a:ext>
            </a:extLst>
          </p:cNvPr>
          <p:cNvSpPr txBox="1"/>
          <p:nvPr/>
        </p:nvSpPr>
        <p:spPr>
          <a:xfrm>
            <a:off x="0" y="4749040"/>
            <a:ext cx="744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https://scikit-learn.org/stable/modules/generated/sklearn.tree.DecisionTreeClassifier.html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0814B-9831-1344-F0EF-5235EA95C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69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E73B1-D38C-688F-46B5-93D3D6844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700" y="376234"/>
            <a:ext cx="7596600" cy="1530600"/>
          </a:xfrm>
        </p:spPr>
        <p:txBody>
          <a:bodyPr/>
          <a:lstStyle/>
          <a:p>
            <a:r>
              <a:rPr lang="en-US" dirty="0"/>
              <a:t>Thank you for listening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784E9-5356-2B9A-DFCB-570AC362A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095" y="1578021"/>
            <a:ext cx="4139810" cy="2702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6F6DE-12AB-0C6B-C007-B1F38C8984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41</a:t>
            </a:fld>
            <a:endParaRPr lang="a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2E2015-F015-0A43-41C4-0FEEB0A6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273" y="21408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38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F91D-C87F-44A2-ED68-8141A3DBD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700" y="681034"/>
            <a:ext cx="7596600" cy="1530600"/>
          </a:xfrm>
        </p:spPr>
        <p:txBody>
          <a:bodyPr>
            <a:normAutofit/>
          </a:bodyPr>
          <a:lstStyle/>
          <a:p>
            <a:r>
              <a:rPr lang="en-US" sz="7200" dirty="0"/>
              <a:t>Any Questions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2A4E08-68E7-AAFF-FA7A-F9BB4D4CC2C3}"/>
              </a:ext>
            </a:extLst>
          </p:cNvPr>
          <p:cNvSpPr txBox="1">
            <a:spLocks/>
          </p:cNvSpPr>
          <p:nvPr/>
        </p:nvSpPr>
        <p:spPr>
          <a:xfrm>
            <a:off x="3135911" y="1900234"/>
            <a:ext cx="2872177" cy="324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 sz="28700" dirty="0"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EC0FC-DAA6-696E-1A5C-848BE96031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42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808398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891" y="138826"/>
            <a:ext cx="8520600" cy="831300"/>
          </a:xfrm>
        </p:spPr>
        <p:txBody>
          <a:bodyPr/>
          <a:lstStyle/>
          <a:p>
            <a:pPr algn="ctr"/>
            <a:r>
              <a:rPr lang="en-US" dirty="0"/>
              <a:t>Decision Tree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208D65D-046C-D3A1-5085-69AE09FA4FF6}"/>
              </a:ext>
            </a:extLst>
          </p:cNvPr>
          <p:cNvGrpSpPr/>
          <p:nvPr/>
        </p:nvGrpSpPr>
        <p:grpSpPr>
          <a:xfrm>
            <a:off x="470326" y="1168558"/>
            <a:ext cx="4167560" cy="3523598"/>
            <a:chOff x="470326" y="1168558"/>
            <a:chExt cx="4167560" cy="352359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19D5338-F8FB-C10B-0204-5C4FCB01C8BD}"/>
                </a:ext>
              </a:extLst>
            </p:cNvPr>
            <p:cNvSpPr/>
            <p:nvPr/>
          </p:nvSpPr>
          <p:spPr>
            <a:xfrm>
              <a:off x="2803223" y="1168558"/>
              <a:ext cx="644769" cy="644769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40A6471-ACE0-01A8-90E6-E3BCE86821F9}"/>
                </a:ext>
              </a:extLst>
            </p:cNvPr>
            <p:cNvSpPr/>
            <p:nvPr/>
          </p:nvSpPr>
          <p:spPr>
            <a:xfrm>
              <a:off x="1636774" y="2105585"/>
              <a:ext cx="644769" cy="64476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59344F1-6737-EE77-80C6-39438E87E346}"/>
                </a:ext>
              </a:extLst>
            </p:cNvPr>
            <p:cNvSpPr/>
            <p:nvPr/>
          </p:nvSpPr>
          <p:spPr>
            <a:xfrm>
              <a:off x="2803222" y="2105587"/>
              <a:ext cx="644769" cy="64476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FCA5A1-EFBD-02F6-6654-347603D6C879}"/>
                </a:ext>
              </a:extLst>
            </p:cNvPr>
            <p:cNvSpPr/>
            <p:nvPr/>
          </p:nvSpPr>
          <p:spPr>
            <a:xfrm>
              <a:off x="470326" y="3054814"/>
              <a:ext cx="644769" cy="64476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D8DC7D8-0CBF-7D1A-A53B-71847A8A84E8}"/>
                </a:ext>
              </a:extLst>
            </p:cNvPr>
            <p:cNvSpPr/>
            <p:nvPr/>
          </p:nvSpPr>
          <p:spPr>
            <a:xfrm>
              <a:off x="3969670" y="2105586"/>
              <a:ext cx="644769" cy="64476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A17DA9-3514-6720-7316-DD29171D7352}"/>
                </a:ext>
              </a:extLst>
            </p:cNvPr>
            <p:cNvSpPr/>
            <p:nvPr/>
          </p:nvSpPr>
          <p:spPr>
            <a:xfrm>
              <a:off x="3993117" y="3042615"/>
              <a:ext cx="644769" cy="64476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3E599C0-E173-2DDA-3FC4-AF56A4E40988}"/>
                </a:ext>
              </a:extLst>
            </p:cNvPr>
            <p:cNvSpPr/>
            <p:nvPr/>
          </p:nvSpPr>
          <p:spPr>
            <a:xfrm>
              <a:off x="1636774" y="3063945"/>
              <a:ext cx="644769" cy="64476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0705A5-D8BD-F827-493A-4437541706BE}"/>
                </a:ext>
              </a:extLst>
            </p:cNvPr>
            <p:cNvSpPr/>
            <p:nvPr/>
          </p:nvSpPr>
          <p:spPr>
            <a:xfrm>
              <a:off x="2803222" y="3042616"/>
              <a:ext cx="644769" cy="64476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EC10957-6BB2-3B18-6C60-98A40CB45946}"/>
                </a:ext>
              </a:extLst>
            </p:cNvPr>
            <p:cNvSpPr/>
            <p:nvPr/>
          </p:nvSpPr>
          <p:spPr>
            <a:xfrm>
              <a:off x="992005" y="4047387"/>
              <a:ext cx="644769" cy="64476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C5B9FEC-D51A-8BD2-ECFA-B454C0E0C904}"/>
                </a:ext>
              </a:extLst>
            </p:cNvPr>
            <p:cNvSpPr/>
            <p:nvPr/>
          </p:nvSpPr>
          <p:spPr>
            <a:xfrm>
              <a:off x="2281543" y="4047387"/>
              <a:ext cx="644769" cy="64476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ABE660C-5677-AB5A-93AC-273B96CD3E1C}"/>
                </a:ext>
              </a:extLst>
            </p:cNvPr>
            <p:cNvCxnSpPr>
              <a:stCxn id="6" idx="4"/>
              <a:endCxn id="8" idx="0"/>
            </p:cNvCxnSpPr>
            <p:nvPr/>
          </p:nvCxnSpPr>
          <p:spPr>
            <a:xfrm flipH="1">
              <a:off x="3125607" y="1813327"/>
              <a:ext cx="1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8839B0C-49D1-AD1E-06F7-727F5AFB1574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2187119" y="1718903"/>
              <a:ext cx="710528" cy="481106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768A3F-1108-D099-38B0-89C76BA08D35}"/>
                </a:ext>
              </a:extLst>
            </p:cNvPr>
            <p:cNvCxnSpPr>
              <a:stCxn id="6" idx="5"/>
              <a:endCxn id="10" idx="1"/>
            </p:cNvCxnSpPr>
            <p:nvPr/>
          </p:nvCxnSpPr>
          <p:spPr>
            <a:xfrm>
              <a:off x="3353568" y="1718903"/>
              <a:ext cx="710526" cy="48110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B74E7A7-5CF1-3A5C-1A35-0EC0F1190518}"/>
                </a:ext>
              </a:extLst>
            </p:cNvPr>
            <p:cNvCxnSpPr>
              <a:stCxn id="8" idx="4"/>
              <a:endCxn id="13" idx="0"/>
            </p:cNvCxnSpPr>
            <p:nvPr/>
          </p:nvCxnSpPr>
          <p:spPr>
            <a:xfrm>
              <a:off x="3125607" y="2750356"/>
              <a:ext cx="0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4A4F9D8-D249-71AA-59E1-3843FC695036}"/>
                </a:ext>
              </a:extLst>
            </p:cNvPr>
            <p:cNvCxnSpPr>
              <a:stCxn id="8" idx="5"/>
              <a:endCxn id="11" idx="1"/>
            </p:cNvCxnSpPr>
            <p:nvPr/>
          </p:nvCxnSpPr>
          <p:spPr>
            <a:xfrm>
              <a:off x="3353567" y="2655932"/>
              <a:ext cx="733974" cy="48110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EAF6A3A-8357-078E-F817-500A84E2FF5A}"/>
                </a:ext>
              </a:extLst>
            </p:cNvPr>
            <p:cNvCxnSpPr>
              <a:stCxn id="7" idx="4"/>
              <a:endCxn id="12" idx="0"/>
            </p:cNvCxnSpPr>
            <p:nvPr/>
          </p:nvCxnSpPr>
          <p:spPr>
            <a:xfrm>
              <a:off x="1959159" y="2750354"/>
              <a:ext cx="0" cy="31359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9D7FDEE-4D65-1AD0-4BCA-377EA1E37341}"/>
                </a:ext>
              </a:extLst>
            </p:cNvPr>
            <p:cNvCxnSpPr>
              <a:stCxn id="7" idx="3"/>
              <a:endCxn id="9" idx="7"/>
            </p:cNvCxnSpPr>
            <p:nvPr/>
          </p:nvCxnSpPr>
          <p:spPr>
            <a:xfrm flipH="1">
              <a:off x="1020671" y="2655930"/>
              <a:ext cx="710527" cy="49330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2333BB5-B9C5-9E4E-DAEB-003768932112}"/>
                </a:ext>
              </a:extLst>
            </p:cNvPr>
            <p:cNvCxnSpPr>
              <a:stCxn id="12" idx="3"/>
              <a:endCxn id="14" idx="0"/>
            </p:cNvCxnSpPr>
            <p:nvPr/>
          </p:nvCxnSpPr>
          <p:spPr>
            <a:xfrm flipH="1">
              <a:off x="1314390" y="3614290"/>
              <a:ext cx="416808" cy="43309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BC71CBE-CDE6-5BC1-4E9E-0C1D08ACF4A6}"/>
                </a:ext>
              </a:extLst>
            </p:cNvPr>
            <p:cNvCxnSpPr>
              <a:stCxn id="12" idx="5"/>
            </p:cNvCxnSpPr>
            <p:nvPr/>
          </p:nvCxnSpPr>
          <p:spPr>
            <a:xfrm>
              <a:off x="2187119" y="3614290"/>
              <a:ext cx="355264" cy="43309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B8EB0A9B-9FD9-5F57-0913-BE178EA30C71}"/>
              </a:ext>
            </a:extLst>
          </p:cNvPr>
          <p:cNvSpPr/>
          <p:nvPr/>
        </p:nvSpPr>
        <p:spPr>
          <a:xfrm>
            <a:off x="8028906" y="1429207"/>
            <a:ext cx="644769" cy="64476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E2A289D-9389-F787-6CB1-DDB79F2E5442}"/>
              </a:ext>
            </a:extLst>
          </p:cNvPr>
          <p:cNvSpPr/>
          <p:nvPr/>
        </p:nvSpPr>
        <p:spPr>
          <a:xfrm>
            <a:off x="8028905" y="2427969"/>
            <a:ext cx="644769" cy="64476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D1004F0-A0A3-BA7B-1F43-E24DC7D88643}"/>
              </a:ext>
            </a:extLst>
          </p:cNvPr>
          <p:cNvSpPr/>
          <p:nvPr/>
        </p:nvSpPr>
        <p:spPr>
          <a:xfrm>
            <a:off x="8028904" y="3427207"/>
            <a:ext cx="644769" cy="64476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EC4E90-A7FD-EDEB-D020-7AEC29EA627F}"/>
              </a:ext>
            </a:extLst>
          </p:cNvPr>
          <p:cNvSpPr txBox="1"/>
          <p:nvPr/>
        </p:nvSpPr>
        <p:spPr>
          <a:xfrm>
            <a:off x="6451357" y="1520758"/>
            <a:ext cx="1378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Root Node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0AF67BB-05AF-BBAB-7C2A-6E604B79771A}"/>
              </a:ext>
            </a:extLst>
          </p:cNvPr>
          <p:cNvSpPr txBox="1"/>
          <p:nvPr/>
        </p:nvSpPr>
        <p:spPr>
          <a:xfrm>
            <a:off x="6451357" y="2519520"/>
            <a:ext cx="1378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Branch Node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371D74A-D2F5-801A-57B0-69680BF67C31}"/>
              </a:ext>
            </a:extLst>
          </p:cNvPr>
          <p:cNvSpPr txBox="1"/>
          <p:nvPr/>
        </p:nvSpPr>
        <p:spPr>
          <a:xfrm>
            <a:off x="6451357" y="3518758"/>
            <a:ext cx="1378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Leaf Node</a:t>
            </a:r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232B242B-D447-6897-01E0-71C8972EF8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5</a:t>
            </a:fld>
            <a:endParaRPr lang="ar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70ED46D-CAA6-D42F-755B-16DA88824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04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3E260-DBDF-E3B0-3959-61EE2B626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04" y="328311"/>
            <a:ext cx="8520600" cy="831300"/>
          </a:xfrm>
        </p:spPr>
        <p:txBody>
          <a:bodyPr/>
          <a:lstStyle/>
          <a:p>
            <a:pPr algn="ctr"/>
            <a:r>
              <a:rPr lang="en-US" dirty="0"/>
              <a:t>Impurity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4B5B967-5217-B893-29A5-3732506D8636}"/>
              </a:ext>
            </a:extLst>
          </p:cNvPr>
          <p:cNvSpPr/>
          <p:nvPr/>
        </p:nvSpPr>
        <p:spPr>
          <a:xfrm>
            <a:off x="282393" y="1559169"/>
            <a:ext cx="2297723" cy="229772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75AA09-D73C-4024-0E04-70FE6E889BF4}"/>
              </a:ext>
            </a:extLst>
          </p:cNvPr>
          <p:cNvSpPr/>
          <p:nvPr/>
        </p:nvSpPr>
        <p:spPr>
          <a:xfrm>
            <a:off x="3481458" y="1559169"/>
            <a:ext cx="2297723" cy="229772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F7CF5B4-FC1A-112D-1E8B-6CD0570530C6}"/>
              </a:ext>
            </a:extLst>
          </p:cNvPr>
          <p:cNvSpPr/>
          <p:nvPr/>
        </p:nvSpPr>
        <p:spPr>
          <a:xfrm>
            <a:off x="6563886" y="1559169"/>
            <a:ext cx="2297723" cy="229772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1925EE-EEF5-B3BF-CE5F-439FDE62B634}"/>
              </a:ext>
            </a:extLst>
          </p:cNvPr>
          <p:cNvSpPr/>
          <p:nvPr/>
        </p:nvSpPr>
        <p:spPr>
          <a:xfrm>
            <a:off x="658566" y="2056879"/>
            <a:ext cx="151361" cy="15136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0B78E83-4B1B-570B-CE5D-159853BA2205}"/>
              </a:ext>
            </a:extLst>
          </p:cNvPr>
          <p:cNvSpPr/>
          <p:nvPr/>
        </p:nvSpPr>
        <p:spPr>
          <a:xfrm>
            <a:off x="1100604" y="1930302"/>
            <a:ext cx="151361" cy="15136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18559B-1F9E-B988-9139-0288710BD184}"/>
              </a:ext>
            </a:extLst>
          </p:cNvPr>
          <p:cNvSpPr/>
          <p:nvPr/>
        </p:nvSpPr>
        <p:spPr>
          <a:xfrm>
            <a:off x="447035" y="2369697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69DD9CE-0D06-89B9-7694-93CDF1AAF64F}"/>
              </a:ext>
            </a:extLst>
          </p:cNvPr>
          <p:cNvSpPr/>
          <p:nvPr/>
        </p:nvSpPr>
        <p:spPr>
          <a:xfrm>
            <a:off x="792866" y="2369697"/>
            <a:ext cx="151361" cy="15136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5BB951-4D55-214B-7620-B8F9643D7C36}"/>
              </a:ext>
            </a:extLst>
          </p:cNvPr>
          <p:cNvSpPr/>
          <p:nvPr/>
        </p:nvSpPr>
        <p:spPr>
          <a:xfrm>
            <a:off x="1431773" y="1675803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1B873F-F1F0-23A2-6392-284C93C71D24}"/>
              </a:ext>
            </a:extLst>
          </p:cNvPr>
          <p:cNvSpPr/>
          <p:nvPr/>
        </p:nvSpPr>
        <p:spPr>
          <a:xfrm>
            <a:off x="1752604" y="1771962"/>
            <a:ext cx="151361" cy="15136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E4AA259-AE1F-C35E-F70B-75D9C7A324B5}"/>
              </a:ext>
            </a:extLst>
          </p:cNvPr>
          <p:cNvSpPr/>
          <p:nvPr/>
        </p:nvSpPr>
        <p:spPr>
          <a:xfrm>
            <a:off x="347644" y="2757309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75DDE1-A359-7AD6-7360-D614A17FC035}"/>
              </a:ext>
            </a:extLst>
          </p:cNvPr>
          <p:cNvSpPr/>
          <p:nvPr/>
        </p:nvSpPr>
        <p:spPr>
          <a:xfrm>
            <a:off x="910096" y="2826455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DA09E11-4EF2-B428-6F31-F1CFFB0ADAED}"/>
              </a:ext>
            </a:extLst>
          </p:cNvPr>
          <p:cNvSpPr/>
          <p:nvPr/>
        </p:nvSpPr>
        <p:spPr>
          <a:xfrm>
            <a:off x="658567" y="3233052"/>
            <a:ext cx="151361" cy="15136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3B0405C-C755-D4D2-ADA9-0B53764E67EF}"/>
              </a:ext>
            </a:extLst>
          </p:cNvPr>
          <p:cNvSpPr/>
          <p:nvPr/>
        </p:nvSpPr>
        <p:spPr>
          <a:xfrm>
            <a:off x="1015083" y="3341673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AA4087-5BB3-AE57-BE95-E5D01F8C2F95}"/>
              </a:ext>
            </a:extLst>
          </p:cNvPr>
          <p:cNvSpPr/>
          <p:nvPr/>
        </p:nvSpPr>
        <p:spPr>
          <a:xfrm>
            <a:off x="1502629" y="2521058"/>
            <a:ext cx="151361" cy="15136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4FB3AE-3BFE-991E-4C58-9CA467C35E3A}"/>
              </a:ext>
            </a:extLst>
          </p:cNvPr>
          <p:cNvSpPr/>
          <p:nvPr/>
        </p:nvSpPr>
        <p:spPr>
          <a:xfrm>
            <a:off x="1848460" y="2521058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20CBAC7-21F4-68C1-0856-4A14469CC9D6}"/>
              </a:ext>
            </a:extLst>
          </p:cNvPr>
          <p:cNvSpPr/>
          <p:nvPr/>
        </p:nvSpPr>
        <p:spPr>
          <a:xfrm>
            <a:off x="1324971" y="2362277"/>
            <a:ext cx="151361" cy="15136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54F8A1-BC5A-7086-7EB2-D2F8030D5B54}"/>
              </a:ext>
            </a:extLst>
          </p:cNvPr>
          <p:cNvSpPr/>
          <p:nvPr/>
        </p:nvSpPr>
        <p:spPr>
          <a:xfrm>
            <a:off x="1670802" y="2362277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423335-1907-4D18-4160-C23C7C8E8095}"/>
              </a:ext>
            </a:extLst>
          </p:cNvPr>
          <p:cNvSpPr/>
          <p:nvPr/>
        </p:nvSpPr>
        <p:spPr>
          <a:xfrm>
            <a:off x="1278597" y="2750774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CA9260E-AF6E-F0C4-9B0C-040D02B9BB45}"/>
              </a:ext>
            </a:extLst>
          </p:cNvPr>
          <p:cNvSpPr/>
          <p:nvPr/>
        </p:nvSpPr>
        <p:spPr>
          <a:xfrm>
            <a:off x="1624428" y="2750774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1DD300F-559D-347C-9B49-2BB933F92710}"/>
              </a:ext>
            </a:extLst>
          </p:cNvPr>
          <p:cNvSpPr/>
          <p:nvPr/>
        </p:nvSpPr>
        <p:spPr>
          <a:xfrm>
            <a:off x="1509017" y="2092348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47992E-8F2B-53F8-84B9-BF24CD97AE9B}"/>
              </a:ext>
            </a:extLst>
          </p:cNvPr>
          <p:cNvSpPr/>
          <p:nvPr/>
        </p:nvSpPr>
        <p:spPr>
          <a:xfrm>
            <a:off x="2068791" y="2056880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85537E3-A8D0-01F8-629E-BB2CCEB3318B}"/>
              </a:ext>
            </a:extLst>
          </p:cNvPr>
          <p:cNvSpPr/>
          <p:nvPr/>
        </p:nvSpPr>
        <p:spPr>
          <a:xfrm>
            <a:off x="1395827" y="3207532"/>
            <a:ext cx="151361" cy="15136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6B84E25-1B35-42C5-9BDD-4B821691ABFA}"/>
              </a:ext>
            </a:extLst>
          </p:cNvPr>
          <p:cNvSpPr/>
          <p:nvPr/>
        </p:nvSpPr>
        <p:spPr>
          <a:xfrm>
            <a:off x="1847683" y="3081691"/>
            <a:ext cx="151361" cy="15136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F609C5-7830-4482-6DBF-C9816D88EF74}"/>
              </a:ext>
            </a:extLst>
          </p:cNvPr>
          <p:cNvSpPr/>
          <p:nvPr/>
        </p:nvSpPr>
        <p:spPr>
          <a:xfrm>
            <a:off x="1349453" y="3596029"/>
            <a:ext cx="151361" cy="15136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10DB49A-3697-66E6-6ACB-813B43B9D68A}"/>
              </a:ext>
            </a:extLst>
          </p:cNvPr>
          <p:cNvSpPr/>
          <p:nvPr/>
        </p:nvSpPr>
        <p:spPr>
          <a:xfrm>
            <a:off x="1695284" y="3596029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378DC7B-C851-BEE4-EE30-E279EF2BD3ED}"/>
              </a:ext>
            </a:extLst>
          </p:cNvPr>
          <p:cNvSpPr/>
          <p:nvPr/>
        </p:nvSpPr>
        <p:spPr>
          <a:xfrm>
            <a:off x="2274801" y="2632349"/>
            <a:ext cx="151361" cy="15136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F5004F4-4E85-2AB7-9EB6-B03744D569D7}"/>
              </a:ext>
            </a:extLst>
          </p:cNvPr>
          <p:cNvSpPr/>
          <p:nvPr/>
        </p:nvSpPr>
        <p:spPr>
          <a:xfrm>
            <a:off x="2163169" y="3115978"/>
            <a:ext cx="151361" cy="15136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1DA8BB-A5BE-EF45-3399-287C3EBD4CEF}"/>
              </a:ext>
            </a:extLst>
          </p:cNvPr>
          <p:cNvSpPr/>
          <p:nvPr/>
        </p:nvSpPr>
        <p:spPr>
          <a:xfrm>
            <a:off x="3832937" y="2021268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DBE59E-9DD9-5403-2DF1-CD382D55DF0E}"/>
              </a:ext>
            </a:extLst>
          </p:cNvPr>
          <p:cNvSpPr/>
          <p:nvPr/>
        </p:nvSpPr>
        <p:spPr>
          <a:xfrm>
            <a:off x="4274975" y="1894691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7692669-AFE2-C793-EBB8-632AD1941E38}"/>
              </a:ext>
            </a:extLst>
          </p:cNvPr>
          <p:cNvSpPr/>
          <p:nvPr/>
        </p:nvSpPr>
        <p:spPr>
          <a:xfrm>
            <a:off x="3621406" y="2334086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224399-61F2-33ED-8487-2033FB0E49B0}"/>
              </a:ext>
            </a:extLst>
          </p:cNvPr>
          <p:cNvSpPr/>
          <p:nvPr/>
        </p:nvSpPr>
        <p:spPr>
          <a:xfrm>
            <a:off x="3967237" y="2334086"/>
            <a:ext cx="151361" cy="15136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C4C4B5-1DE7-2C84-550A-967EB7FBD8AB}"/>
              </a:ext>
            </a:extLst>
          </p:cNvPr>
          <p:cNvSpPr/>
          <p:nvPr/>
        </p:nvSpPr>
        <p:spPr>
          <a:xfrm>
            <a:off x="4606144" y="1640192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EF1585-6721-FD98-7695-485FD87047BF}"/>
              </a:ext>
            </a:extLst>
          </p:cNvPr>
          <p:cNvSpPr/>
          <p:nvPr/>
        </p:nvSpPr>
        <p:spPr>
          <a:xfrm>
            <a:off x="4926975" y="1736351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7FBF5F5-DE20-CFFE-C696-2F5FDC8EADE9}"/>
              </a:ext>
            </a:extLst>
          </p:cNvPr>
          <p:cNvSpPr/>
          <p:nvPr/>
        </p:nvSpPr>
        <p:spPr>
          <a:xfrm>
            <a:off x="3522015" y="2721698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0869619-7EA8-BCAD-EFDD-EE450586703D}"/>
              </a:ext>
            </a:extLst>
          </p:cNvPr>
          <p:cNvSpPr/>
          <p:nvPr/>
        </p:nvSpPr>
        <p:spPr>
          <a:xfrm>
            <a:off x="4084467" y="2790844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F973019-3348-1D50-70A8-41194FFAB997}"/>
              </a:ext>
            </a:extLst>
          </p:cNvPr>
          <p:cNvSpPr/>
          <p:nvPr/>
        </p:nvSpPr>
        <p:spPr>
          <a:xfrm>
            <a:off x="3832938" y="3197441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38131E-1CAC-F616-B156-06B25597BE4D}"/>
              </a:ext>
            </a:extLst>
          </p:cNvPr>
          <p:cNvSpPr/>
          <p:nvPr/>
        </p:nvSpPr>
        <p:spPr>
          <a:xfrm>
            <a:off x="4189454" y="3306062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3B2CB18-6FA3-D641-2625-0453589EA673}"/>
              </a:ext>
            </a:extLst>
          </p:cNvPr>
          <p:cNvSpPr/>
          <p:nvPr/>
        </p:nvSpPr>
        <p:spPr>
          <a:xfrm>
            <a:off x="4677000" y="2485447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84AE084-5763-0089-ACD5-C14F5C7F395A}"/>
              </a:ext>
            </a:extLst>
          </p:cNvPr>
          <p:cNvSpPr/>
          <p:nvPr/>
        </p:nvSpPr>
        <p:spPr>
          <a:xfrm>
            <a:off x="5022831" y="2485447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4BACE9F-54C7-BB12-B22E-B845A8A0116C}"/>
              </a:ext>
            </a:extLst>
          </p:cNvPr>
          <p:cNvSpPr/>
          <p:nvPr/>
        </p:nvSpPr>
        <p:spPr>
          <a:xfrm>
            <a:off x="4499342" y="2326666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BF88A00-766C-D7B0-D4C0-F66290000525}"/>
              </a:ext>
            </a:extLst>
          </p:cNvPr>
          <p:cNvSpPr/>
          <p:nvPr/>
        </p:nvSpPr>
        <p:spPr>
          <a:xfrm>
            <a:off x="4845173" y="2326666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F468D7B-A697-C9AB-AB9B-61E28DD2C8FE}"/>
              </a:ext>
            </a:extLst>
          </p:cNvPr>
          <p:cNvSpPr/>
          <p:nvPr/>
        </p:nvSpPr>
        <p:spPr>
          <a:xfrm>
            <a:off x="4452968" y="2715163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4CA237F-0EE9-373B-ED0C-D467A0FFE022}"/>
              </a:ext>
            </a:extLst>
          </p:cNvPr>
          <p:cNvSpPr/>
          <p:nvPr/>
        </p:nvSpPr>
        <p:spPr>
          <a:xfrm>
            <a:off x="4798799" y="2715163"/>
            <a:ext cx="151361" cy="15136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4B854F3-0DFA-AA99-06CA-EC21B03E70E2}"/>
              </a:ext>
            </a:extLst>
          </p:cNvPr>
          <p:cNvSpPr/>
          <p:nvPr/>
        </p:nvSpPr>
        <p:spPr>
          <a:xfrm>
            <a:off x="4683388" y="2056737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F00DA6-3030-2843-EACA-8A31338525E0}"/>
              </a:ext>
            </a:extLst>
          </p:cNvPr>
          <p:cNvSpPr/>
          <p:nvPr/>
        </p:nvSpPr>
        <p:spPr>
          <a:xfrm>
            <a:off x="5243162" y="2021269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444D59E-5A99-6E31-9237-3E0D059AEF83}"/>
              </a:ext>
            </a:extLst>
          </p:cNvPr>
          <p:cNvSpPr/>
          <p:nvPr/>
        </p:nvSpPr>
        <p:spPr>
          <a:xfrm>
            <a:off x="4570198" y="3171921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2DD0E3A-EEE6-7CFE-EB1F-642117F2CFB5}"/>
              </a:ext>
            </a:extLst>
          </p:cNvPr>
          <p:cNvSpPr/>
          <p:nvPr/>
        </p:nvSpPr>
        <p:spPr>
          <a:xfrm>
            <a:off x="5022054" y="3046080"/>
            <a:ext cx="151361" cy="15136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B840732-E0FD-350A-51F3-415BFC7D87BA}"/>
              </a:ext>
            </a:extLst>
          </p:cNvPr>
          <p:cNvSpPr/>
          <p:nvPr/>
        </p:nvSpPr>
        <p:spPr>
          <a:xfrm>
            <a:off x="4523824" y="3560418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C3CCFBC-C45A-0F10-F8F7-537D0F4B6F9B}"/>
              </a:ext>
            </a:extLst>
          </p:cNvPr>
          <p:cNvSpPr/>
          <p:nvPr/>
        </p:nvSpPr>
        <p:spPr>
          <a:xfrm>
            <a:off x="4869655" y="3560418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8DB4C28-4607-5FD3-F3C6-FD7F9E8D9B9C}"/>
              </a:ext>
            </a:extLst>
          </p:cNvPr>
          <p:cNvSpPr/>
          <p:nvPr/>
        </p:nvSpPr>
        <p:spPr>
          <a:xfrm>
            <a:off x="5449172" y="2596738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0DEBAAF-CE15-5A3C-4CA6-FC47ED03B2C0}"/>
              </a:ext>
            </a:extLst>
          </p:cNvPr>
          <p:cNvSpPr/>
          <p:nvPr/>
        </p:nvSpPr>
        <p:spPr>
          <a:xfrm>
            <a:off x="5337540" y="3080367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F9D0330-1F39-BEDE-2450-312E245B4372}"/>
              </a:ext>
            </a:extLst>
          </p:cNvPr>
          <p:cNvSpPr/>
          <p:nvPr/>
        </p:nvSpPr>
        <p:spPr>
          <a:xfrm>
            <a:off x="6976709" y="2021268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8792450-8DE2-6CDB-44B1-4DB131185AB1}"/>
              </a:ext>
            </a:extLst>
          </p:cNvPr>
          <p:cNvSpPr/>
          <p:nvPr/>
        </p:nvSpPr>
        <p:spPr>
          <a:xfrm>
            <a:off x="7418747" y="1894691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2F514C1-51C9-B154-85C3-B21B113950F2}"/>
              </a:ext>
            </a:extLst>
          </p:cNvPr>
          <p:cNvSpPr/>
          <p:nvPr/>
        </p:nvSpPr>
        <p:spPr>
          <a:xfrm>
            <a:off x="6765178" y="2334086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09FA04B-44F4-6431-3883-A6A79720705D}"/>
              </a:ext>
            </a:extLst>
          </p:cNvPr>
          <p:cNvSpPr/>
          <p:nvPr/>
        </p:nvSpPr>
        <p:spPr>
          <a:xfrm>
            <a:off x="7111009" y="2334086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F1AF65D-C916-A1B0-540B-66CCE25FEABF}"/>
              </a:ext>
            </a:extLst>
          </p:cNvPr>
          <p:cNvSpPr/>
          <p:nvPr/>
        </p:nvSpPr>
        <p:spPr>
          <a:xfrm>
            <a:off x="7749916" y="1640192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2010DC1-38D2-57A6-BE90-D184DE94C4B9}"/>
              </a:ext>
            </a:extLst>
          </p:cNvPr>
          <p:cNvSpPr/>
          <p:nvPr/>
        </p:nvSpPr>
        <p:spPr>
          <a:xfrm>
            <a:off x="8070747" y="1736351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7E1E842-18DC-8D02-CFED-55DBA5BC7E26}"/>
              </a:ext>
            </a:extLst>
          </p:cNvPr>
          <p:cNvSpPr/>
          <p:nvPr/>
        </p:nvSpPr>
        <p:spPr>
          <a:xfrm>
            <a:off x="6665787" y="2721698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3EA62C8-AE8D-D382-9F57-996D628EDA1E}"/>
              </a:ext>
            </a:extLst>
          </p:cNvPr>
          <p:cNvSpPr/>
          <p:nvPr/>
        </p:nvSpPr>
        <p:spPr>
          <a:xfrm>
            <a:off x="7228239" y="2790844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ECE77C2-CFA5-4510-7DF6-3C982654F0FA}"/>
              </a:ext>
            </a:extLst>
          </p:cNvPr>
          <p:cNvSpPr/>
          <p:nvPr/>
        </p:nvSpPr>
        <p:spPr>
          <a:xfrm>
            <a:off x="6976710" y="3197441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9B97DB2-897B-DE1C-5356-1E7A1FB1A7CB}"/>
              </a:ext>
            </a:extLst>
          </p:cNvPr>
          <p:cNvSpPr/>
          <p:nvPr/>
        </p:nvSpPr>
        <p:spPr>
          <a:xfrm>
            <a:off x="7333226" y="3306062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F8244C1-2F92-DB35-C6A0-4D6F999F33CB}"/>
              </a:ext>
            </a:extLst>
          </p:cNvPr>
          <p:cNvSpPr/>
          <p:nvPr/>
        </p:nvSpPr>
        <p:spPr>
          <a:xfrm>
            <a:off x="7820772" y="2485447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29F8D1D-41A5-2487-8A9F-38ADA7D8C293}"/>
              </a:ext>
            </a:extLst>
          </p:cNvPr>
          <p:cNvSpPr/>
          <p:nvPr/>
        </p:nvSpPr>
        <p:spPr>
          <a:xfrm>
            <a:off x="8166603" y="2485447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A86AD52-1ECB-C96D-5382-37A38CB938EC}"/>
              </a:ext>
            </a:extLst>
          </p:cNvPr>
          <p:cNvSpPr/>
          <p:nvPr/>
        </p:nvSpPr>
        <p:spPr>
          <a:xfrm>
            <a:off x="7643114" y="2326666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844D4F7-383A-3E04-67C0-8C3E4F229C7C}"/>
              </a:ext>
            </a:extLst>
          </p:cNvPr>
          <p:cNvSpPr/>
          <p:nvPr/>
        </p:nvSpPr>
        <p:spPr>
          <a:xfrm>
            <a:off x="7988945" y="2326666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22EAEF6-7C17-4FED-15BD-3A2D5CDE6B87}"/>
              </a:ext>
            </a:extLst>
          </p:cNvPr>
          <p:cNvSpPr/>
          <p:nvPr/>
        </p:nvSpPr>
        <p:spPr>
          <a:xfrm>
            <a:off x="7596740" y="2715163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7D4DBF2-41E9-D45D-9A54-A9E9A5C2DE43}"/>
              </a:ext>
            </a:extLst>
          </p:cNvPr>
          <p:cNvSpPr/>
          <p:nvPr/>
        </p:nvSpPr>
        <p:spPr>
          <a:xfrm>
            <a:off x="7942571" y="2715163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9AABE8B-9C4B-9B32-F9C8-762790D03A31}"/>
              </a:ext>
            </a:extLst>
          </p:cNvPr>
          <p:cNvSpPr/>
          <p:nvPr/>
        </p:nvSpPr>
        <p:spPr>
          <a:xfrm>
            <a:off x="7827160" y="2056737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48FD98-EADA-EC25-5719-8288557C72F4}"/>
              </a:ext>
            </a:extLst>
          </p:cNvPr>
          <p:cNvSpPr/>
          <p:nvPr/>
        </p:nvSpPr>
        <p:spPr>
          <a:xfrm>
            <a:off x="8386934" y="2021269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F796CC0E-649A-1F39-C746-E1257C325668}"/>
              </a:ext>
            </a:extLst>
          </p:cNvPr>
          <p:cNvSpPr/>
          <p:nvPr/>
        </p:nvSpPr>
        <p:spPr>
          <a:xfrm>
            <a:off x="7713970" y="3171921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98A82A-111D-B96F-1E82-0E87951373D8}"/>
              </a:ext>
            </a:extLst>
          </p:cNvPr>
          <p:cNvSpPr/>
          <p:nvPr/>
        </p:nvSpPr>
        <p:spPr>
          <a:xfrm>
            <a:off x="8165826" y="3046080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2CB7093-83D5-D950-4C84-BAC4A7AD104E}"/>
              </a:ext>
            </a:extLst>
          </p:cNvPr>
          <p:cNvSpPr/>
          <p:nvPr/>
        </p:nvSpPr>
        <p:spPr>
          <a:xfrm>
            <a:off x="7667596" y="3560418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E7B5CD2-B28A-D702-1069-12B361E5DC47}"/>
              </a:ext>
            </a:extLst>
          </p:cNvPr>
          <p:cNvSpPr/>
          <p:nvPr/>
        </p:nvSpPr>
        <p:spPr>
          <a:xfrm>
            <a:off x="8013427" y="3560418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4F325A7-E1A3-6196-38B2-42EE053FC499}"/>
              </a:ext>
            </a:extLst>
          </p:cNvPr>
          <p:cNvSpPr/>
          <p:nvPr/>
        </p:nvSpPr>
        <p:spPr>
          <a:xfrm>
            <a:off x="8592944" y="2596738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8F4753A-D07A-1B95-92A1-CD34777C2F98}"/>
              </a:ext>
            </a:extLst>
          </p:cNvPr>
          <p:cNvSpPr/>
          <p:nvPr/>
        </p:nvSpPr>
        <p:spPr>
          <a:xfrm>
            <a:off x="8481312" y="3080367"/>
            <a:ext cx="151361" cy="15136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E021E13-DCE8-5965-B670-7D6658E5D1B8}"/>
              </a:ext>
            </a:extLst>
          </p:cNvPr>
          <p:cNvSpPr txBox="1"/>
          <p:nvPr/>
        </p:nvSpPr>
        <p:spPr>
          <a:xfrm>
            <a:off x="548574" y="4015978"/>
            <a:ext cx="1775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Economica" panose="020B0604020202020204" charset="0"/>
              </a:rPr>
              <a:t>Highly Impure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F97169D-91E6-B4B2-D1ED-32C765910A40}"/>
              </a:ext>
            </a:extLst>
          </p:cNvPr>
          <p:cNvSpPr txBox="1"/>
          <p:nvPr/>
        </p:nvSpPr>
        <p:spPr>
          <a:xfrm>
            <a:off x="3844584" y="4013331"/>
            <a:ext cx="155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Economica" panose="020B0604020202020204" charset="0"/>
              </a:rPr>
              <a:t>Low Impure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A481DA7-963B-AB67-DF50-BF51AC95F7CA}"/>
              </a:ext>
            </a:extLst>
          </p:cNvPr>
          <p:cNvSpPr txBox="1"/>
          <p:nvPr/>
        </p:nvSpPr>
        <p:spPr>
          <a:xfrm>
            <a:off x="7096483" y="4022518"/>
            <a:ext cx="1340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Economica" panose="020B0604020202020204" charset="0"/>
              </a:rPr>
              <a:t>Pure</a:t>
            </a:r>
          </a:p>
        </p:txBody>
      </p: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50497D08-3831-7777-C060-39EB32D1C6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6</a:t>
            </a:fld>
            <a:endParaRPr lang="ar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2E12C7F3-8C1E-56D3-3E9A-2965D02E5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23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3E260-DBDF-E3B0-3959-61EE2B626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Impurity Index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137C3-BD9D-56F1-3C59-6BC10E105A5A}"/>
                  </a:ext>
                </a:extLst>
              </p:cNvPr>
              <p:cNvSpPr txBox="1"/>
              <p:nvPr/>
            </p:nvSpPr>
            <p:spPr>
              <a:xfrm>
                <a:off x="5912672" y="3374597"/>
                <a:ext cx="1890656" cy="10371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A137C3-BD9D-56F1-3C59-6BC10E105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672" y="3374597"/>
                <a:ext cx="1890656" cy="10371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E0B5996-AB4B-5123-63E7-3F5CAC7C5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326585"/>
              </p:ext>
            </p:extLst>
          </p:nvPr>
        </p:nvGraphicFramePr>
        <p:xfrm>
          <a:off x="311700" y="1642761"/>
          <a:ext cx="8520600" cy="1249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455805971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686755796"/>
                    </a:ext>
                  </a:extLst>
                </a:gridCol>
              </a:tblGrid>
              <a:tr h="49725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2834103"/>
                  </a:ext>
                </a:extLst>
              </a:tr>
              <a:tr h="7521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6647106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F01490-EA59-2FB6-92AE-63D2AEC50FD5}"/>
              </a:ext>
            </a:extLst>
          </p:cNvPr>
          <p:cNvSpPr txBox="1"/>
          <p:nvPr/>
        </p:nvSpPr>
        <p:spPr>
          <a:xfrm>
            <a:off x="4572000" y="1456044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dk1"/>
                </a:solidFill>
                <a:latin typeface="Economica"/>
                <a:sym typeface="Economica"/>
              </a:rPr>
              <a:t>Entropy</a:t>
            </a:r>
            <a:endParaRPr lang="en-US" sz="4200" dirty="0">
              <a:solidFill>
                <a:schemeClr val="dk1"/>
              </a:solidFill>
              <a:latin typeface="Economica"/>
              <a:sym typeface="Economic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45AC4B-C948-B1D4-9CA2-CD8306619FDA}"/>
                  </a:ext>
                </a:extLst>
              </p:cNvPr>
              <p:cNvSpPr txBox="1"/>
              <p:nvPr/>
            </p:nvSpPr>
            <p:spPr>
              <a:xfrm>
                <a:off x="4769672" y="2243968"/>
                <a:ext cx="4176656" cy="655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𝐸𝑛𝑡𝑟𝑜𝑝𝑦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𝐷𝑜𝑚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45AC4B-C948-B1D4-9CA2-CD8306619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672" y="2243968"/>
                <a:ext cx="4176656" cy="655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E21164-35E7-EB01-06B6-91E6ED36500F}"/>
                  </a:ext>
                </a:extLst>
              </p:cNvPr>
              <p:cNvSpPr txBox="1"/>
              <p:nvPr/>
            </p:nvSpPr>
            <p:spPr>
              <a:xfrm>
                <a:off x="894961" y="2236641"/>
                <a:ext cx="2986651" cy="655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𝐺𝑖𝑛𝑖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𝐷𝑜𝑚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E21164-35E7-EB01-06B6-91E6ED365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61" y="2236641"/>
                <a:ext cx="2986651" cy="655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093D012-A190-6D21-0649-BCCF50A28F57}"/>
              </a:ext>
            </a:extLst>
          </p:cNvPr>
          <p:cNvSpPr txBox="1"/>
          <p:nvPr/>
        </p:nvSpPr>
        <p:spPr>
          <a:xfrm>
            <a:off x="0" y="1456044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dk1"/>
                </a:solidFill>
                <a:latin typeface="Economica"/>
                <a:sym typeface="Economica"/>
              </a:rPr>
              <a:t>Gini index</a:t>
            </a:r>
            <a:endParaRPr lang="en-US" sz="4200" dirty="0">
              <a:solidFill>
                <a:schemeClr val="dk1"/>
              </a:solidFill>
              <a:latin typeface="Economica"/>
              <a:sym typeface="Economica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D3574DE-D13F-C66E-B01E-BC319DA14B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7</a:t>
            </a:fld>
            <a:endParaRPr lang="a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Speech Bubble: Rectangle with Corners Rounded 14">
                <a:extLst>
                  <a:ext uri="{FF2B5EF4-FFF2-40B4-BE49-F238E27FC236}">
                    <a16:creationId xmlns:a16="http://schemas.microsoft.com/office/drawing/2014/main" id="{A9F03DE8-8EAC-51EA-D617-242CAE67B9CC}"/>
                  </a:ext>
                </a:extLst>
              </p:cNvPr>
              <p:cNvSpPr/>
              <p:nvPr/>
            </p:nvSpPr>
            <p:spPr>
              <a:xfrm>
                <a:off x="1043044" y="3287480"/>
                <a:ext cx="3536128" cy="1540095"/>
              </a:xfrm>
              <a:prstGeom prst="wedgeRoundRectCallout">
                <a:avLst>
                  <a:gd name="adj1" fmla="val 88820"/>
                  <a:gd name="adj2" fmla="val -4657"/>
                  <a:gd name="adj3" fmla="val 16667"/>
                </a:avLst>
              </a:prstGeom>
              <a:ln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solidFill>
                      <a:schemeClr val="bg1"/>
                    </a:solidFill>
                    <a:latin typeface="Economica"/>
                  </a:rPr>
                  <a:t>Ratio of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800" dirty="0">
                    <a:solidFill>
                      <a:schemeClr val="bg1"/>
                    </a:solidFill>
                    <a:latin typeface="Economica"/>
                  </a:rPr>
                  <a:t> instances among the training instances in the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800" dirty="0">
                    <a:solidFill>
                      <a:schemeClr val="bg1"/>
                    </a:solidFill>
                    <a:latin typeface="Economica"/>
                  </a:rPr>
                  <a:t> node. </a:t>
                </a:r>
                <a:endParaRPr lang="en-US" sz="2800" dirty="0">
                  <a:solidFill>
                    <a:schemeClr val="bg1"/>
                  </a:solidFill>
                  <a:latin typeface="Economica"/>
                </a:endParaRPr>
              </a:p>
            </p:txBody>
          </p:sp>
        </mc:Choice>
        <mc:Fallback>
          <p:sp>
            <p:nvSpPr>
              <p:cNvPr id="15" name="Speech Bubble: Rectangle with Corners Rounded 14">
                <a:extLst>
                  <a:ext uri="{FF2B5EF4-FFF2-40B4-BE49-F238E27FC236}">
                    <a16:creationId xmlns:a16="http://schemas.microsoft.com/office/drawing/2014/main" id="{A9F03DE8-8EAC-51EA-D617-242CAE67B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044" y="3287480"/>
                <a:ext cx="3536128" cy="1540095"/>
              </a:xfrm>
              <a:prstGeom prst="wedgeRoundRectCallout">
                <a:avLst>
                  <a:gd name="adj1" fmla="val 88820"/>
                  <a:gd name="adj2" fmla="val -4657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7EB7659-583F-1F01-D043-F554863C3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2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3E260-DBDF-E3B0-3959-61EE2B626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Classification and Regression Tree (CART)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36D875-4F9A-B766-48A6-045F975B416F}"/>
                  </a:ext>
                </a:extLst>
              </p:cNvPr>
              <p:cNvSpPr txBox="1"/>
              <p:nvPr/>
            </p:nvSpPr>
            <p:spPr>
              <a:xfrm>
                <a:off x="1714615" y="1890249"/>
                <a:ext cx="5694251" cy="14005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𝐷𝑜𝑚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36D875-4F9A-B766-48A6-045F975B4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615" y="1890249"/>
                <a:ext cx="5694251" cy="14005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A2271E-81F3-82DF-CC71-4FF3A00FF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8</a:t>
            </a:fld>
            <a:endParaRPr lang="a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87C36007-4B38-FE62-D219-C2939082C3A2}"/>
                  </a:ext>
                </a:extLst>
              </p:cNvPr>
              <p:cNvSpPr/>
              <p:nvPr/>
            </p:nvSpPr>
            <p:spPr>
              <a:xfrm>
                <a:off x="1930400" y="3552606"/>
                <a:ext cx="4490272" cy="1504212"/>
              </a:xfrm>
              <a:prstGeom prst="wedgeRoundRectCallout">
                <a:avLst>
                  <a:gd name="adj1" fmla="val 24725"/>
                  <a:gd name="adj2" fmla="val -87277"/>
                  <a:gd name="adj3" fmla="val 16667"/>
                </a:avLst>
              </a:prstGeom>
              <a:ln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solidFill>
                      <a:schemeClr val="bg1"/>
                    </a:solidFill>
                    <a:latin typeface="Economica"/>
                  </a:rPr>
                  <a:t>Ratio of </a:t>
                </a:r>
                <a:r>
                  <a:rPr lang="en-US" sz="2800" dirty="0">
                    <a:solidFill>
                      <a:schemeClr val="bg1"/>
                    </a:solidFill>
                    <a:latin typeface="Economica"/>
                  </a:rPr>
                  <a:t>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800" dirty="0">
                    <a:solidFill>
                      <a:schemeClr val="bg1"/>
                    </a:solidFill>
                    <a:latin typeface="Economica"/>
                  </a:rPr>
                  <a:t>instances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sz="2800" dirty="0">
                    <a:solidFill>
                      <a:schemeClr val="bg1"/>
                    </a:solidFill>
                    <a:latin typeface="Economica"/>
                  </a:rPr>
                  <a:t> among the training instances. </a:t>
                </a:r>
                <a:endParaRPr lang="en-US" sz="2800" dirty="0">
                  <a:solidFill>
                    <a:schemeClr val="bg1"/>
                  </a:solidFill>
                  <a:latin typeface="Economica"/>
                </a:endParaRPr>
              </a:p>
            </p:txBody>
          </p:sp>
        </mc:Choice>
        <mc:Fallback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87C36007-4B38-FE62-D219-C2939082C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400" y="3552606"/>
                <a:ext cx="4490272" cy="1504212"/>
              </a:xfrm>
              <a:prstGeom prst="wedgeRoundRectCallout">
                <a:avLst>
                  <a:gd name="adj1" fmla="val 24725"/>
                  <a:gd name="adj2" fmla="val -87277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687C43F-D38A-C40A-2721-802F40F7FD14}"/>
              </a:ext>
            </a:extLst>
          </p:cNvPr>
          <p:cNvSpPr/>
          <p:nvPr/>
        </p:nvSpPr>
        <p:spPr>
          <a:xfrm>
            <a:off x="6367466" y="1147225"/>
            <a:ext cx="2082800" cy="713863"/>
          </a:xfrm>
          <a:prstGeom prst="wedgeRoundRectCallout">
            <a:avLst>
              <a:gd name="adj1" fmla="val -59778"/>
              <a:gd name="adj2" fmla="val 125847"/>
              <a:gd name="adj3" fmla="val 16667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Economica"/>
              </a:rPr>
              <a:t>Impurity Index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B79A25-DD9F-2B64-0EAC-1C441B022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1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3E260-DBDF-E3B0-3959-61EE2B626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Information Gain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36D875-4F9A-B766-48A6-045F975B416F}"/>
                  </a:ext>
                </a:extLst>
              </p:cNvPr>
              <p:cNvSpPr txBox="1"/>
              <p:nvPr/>
            </p:nvSpPr>
            <p:spPr>
              <a:xfrm>
                <a:off x="970052" y="1890249"/>
                <a:ext cx="7495129" cy="14005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𝐷𝑜𝑚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36D875-4F9A-B766-48A6-045F975B4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052" y="1890249"/>
                <a:ext cx="7495129" cy="14005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43D49-0D2E-4047-BE58-66C619B888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9</a:t>
            </a:fld>
            <a:endParaRPr lang="a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D38EFA-079E-6AC0-0507-19D4F051C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33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2771</TotalTime>
  <Words>1987</Words>
  <Application>Microsoft Office PowerPoint</Application>
  <PresentationFormat>On-screen Show (16:9)</PresentationFormat>
  <Paragraphs>1246</Paragraphs>
  <Slides>42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Algerian</vt:lpstr>
      <vt:lpstr>Economica</vt:lpstr>
      <vt:lpstr>Arial</vt:lpstr>
      <vt:lpstr>Open Sans</vt:lpstr>
      <vt:lpstr>Cambria Math</vt:lpstr>
      <vt:lpstr>Luxe</vt:lpstr>
      <vt:lpstr>Classification (Decision Tree)</vt:lpstr>
      <vt:lpstr>PowerPoint Presentation</vt:lpstr>
      <vt:lpstr>Supervised Learning</vt:lpstr>
      <vt:lpstr>Decision Tree</vt:lpstr>
      <vt:lpstr>Decision Tree</vt:lpstr>
      <vt:lpstr>Impurity</vt:lpstr>
      <vt:lpstr>Impurity Index</vt:lpstr>
      <vt:lpstr>Classification and Regression Tree (CART)</vt:lpstr>
      <vt:lpstr>Information Gain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PowerPoint Presentation</vt:lpstr>
      <vt:lpstr>How to Split if the Feature is numerical?</vt:lpstr>
      <vt:lpstr>How to Split if the Feature is numerical?</vt:lpstr>
      <vt:lpstr>How to Split if the Feature is numerical?</vt:lpstr>
      <vt:lpstr>How to Split if the Feature is numerical?</vt:lpstr>
      <vt:lpstr>How to Split if the Feature is numerical?</vt:lpstr>
      <vt:lpstr>How to Split if the Feature is numerical?</vt:lpstr>
      <vt:lpstr>How to Split if the Feature is numerical?</vt:lpstr>
      <vt:lpstr>How to Split if the Feature is numerical?</vt:lpstr>
      <vt:lpstr>PowerPoint Presentation</vt:lpstr>
      <vt:lpstr>Decision Tree Using SkLearn</vt:lpstr>
      <vt:lpstr>Important parameters</vt:lpstr>
      <vt:lpstr>Thank you for listening</vt:lpstr>
      <vt:lpstr>Any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user</dc:creator>
  <cp:lastModifiedBy>alaa alnissany</cp:lastModifiedBy>
  <cp:revision>31</cp:revision>
  <dcterms:modified xsi:type="dcterms:W3CDTF">2023-10-28T20:04:26Z</dcterms:modified>
</cp:coreProperties>
</file>